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690" r:id="rId3"/>
    <p:sldMasterId id="2147483692" r:id="rId4"/>
  </p:sldMasterIdLst>
  <p:notesMasterIdLst>
    <p:notesMasterId r:id="rId18"/>
  </p:notesMasterIdLst>
  <p:handoutMasterIdLst>
    <p:handoutMasterId r:id="rId19"/>
  </p:handoutMasterIdLst>
  <p:sldIdLst>
    <p:sldId id="604" r:id="rId5"/>
    <p:sldId id="594" r:id="rId6"/>
    <p:sldId id="383" r:id="rId7"/>
    <p:sldId id="585" r:id="rId8"/>
    <p:sldId id="568" r:id="rId9"/>
    <p:sldId id="264" r:id="rId10"/>
    <p:sldId id="603" r:id="rId11"/>
    <p:sldId id="600" r:id="rId12"/>
    <p:sldId id="499" r:id="rId13"/>
    <p:sldId id="601" r:id="rId14"/>
    <p:sldId id="602" r:id="rId15"/>
    <p:sldId id="262" r:id="rId16"/>
    <p:sldId id="467" r:id="rId17"/>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mini Atmavilas" initials="YA" lastIdx="30" clrIdx="0">
    <p:extLst>
      <p:ext uri="{19B8F6BF-5375-455C-9EA6-DF929625EA0E}">
        <p15:presenceInfo xmlns:p15="http://schemas.microsoft.com/office/powerpoint/2012/main" userId="S-1-5-21-1229272821-879983540-682003330-311156" providerId="AD"/>
      </p:ext>
    </p:extLst>
  </p:cmAuthor>
  <p:cmAuthor id="2" name="Sangram Patel" initials="SP" lastIdx="9" clrIdx="1">
    <p:extLst>
      <p:ext uri="{19B8F6BF-5375-455C-9EA6-DF929625EA0E}">
        <p15:presenceInfo xmlns:p15="http://schemas.microsoft.com/office/powerpoint/2012/main" userId="S-1-5-21-3085385717-3631144999-1810852908-1113" providerId="AD"/>
      </p:ext>
    </p:extLst>
  </p:cmAuthor>
  <p:cmAuthor id="3" name="Bidhubhusan Mahapatra" initials="BM" lastIdx="4" clrIdx="2">
    <p:extLst>
      <p:ext uri="{19B8F6BF-5375-455C-9EA6-DF929625EA0E}">
        <p15:presenceInfo xmlns:p15="http://schemas.microsoft.com/office/powerpoint/2012/main" userId="7798320780d3bd22" providerId="Windows Live"/>
      </p:ext>
    </p:extLst>
  </p:cmAuthor>
  <p:cmAuthor id="4" name="Monika Walia" initials="MW" lastIdx="7" clrIdx="3">
    <p:extLst>
      <p:ext uri="{19B8F6BF-5375-455C-9EA6-DF929625EA0E}">
        <p15:presenceInfo xmlns:p15="http://schemas.microsoft.com/office/powerpoint/2012/main" userId="S-1-5-21-3706585326-927140109-3386789882-1142" providerId="AD"/>
      </p:ext>
    </p:extLst>
  </p:cmAuthor>
  <p:cmAuthor id="5" name="Madhusudana Battala" initials="MB" lastIdx="13" clrIdx="4">
    <p:extLst>
      <p:ext uri="{19B8F6BF-5375-455C-9EA6-DF929625EA0E}">
        <p15:presenceInfo xmlns:p15="http://schemas.microsoft.com/office/powerpoint/2012/main" userId="S::mbattala@popcouncil.org::1c5b05ba-a946-4852-a95c-94c40993f8ae" providerId="AD"/>
      </p:ext>
    </p:extLst>
  </p:cmAuthor>
  <p:cmAuthor id="6" name="Sangram Kishor Patel" initials="SKP" lastIdx="4" clrIdx="5">
    <p:extLst>
      <p:ext uri="{19B8F6BF-5375-455C-9EA6-DF929625EA0E}">
        <p15:presenceInfo xmlns:p15="http://schemas.microsoft.com/office/powerpoint/2012/main" userId="Sangram Kishor Pat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4494"/>
    <a:srgbClr val="E965A7"/>
    <a:srgbClr val="FFFFFF"/>
    <a:srgbClr val="B0189E"/>
    <a:srgbClr val="375991"/>
    <a:srgbClr val="990099"/>
    <a:srgbClr val="C91C23"/>
    <a:srgbClr val="CC2B30"/>
    <a:srgbClr val="356322"/>
    <a:srgbClr val="CA1D23"/>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1" autoAdjust="0"/>
    <p:restoredTop sz="84972" autoAdjust="0"/>
  </p:normalViewPr>
  <p:slideViewPr>
    <p:cSldViewPr snapToGrid="0">
      <p:cViewPr varScale="1">
        <p:scale>
          <a:sx n="57" d="100"/>
          <a:sy n="57" d="100"/>
        </p:scale>
        <p:origin x="95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a:t>Profile of FSWs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1"/>
        <c:ser>
          <c:idx val="0"/>
          <c:order val="0"/>
          <c:tx>
            <c:strRef>
              <c:f>Sheet1!$B$1</c:f>
              <c:strCache>
                <c:ptCount val="1"/>
                <c:pt idx="0">
                  <c:v>Age group</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3327-4A29-AE76-2456638556B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3327-4A29-AE76-2456638556BB}"/>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3327-4A29-AE76-2456638556B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3327-4A29-AE76-2456638556BB}"/>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D4B8-4FB0-814B-05E75C2A823F}"/>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currently married</c:v>
                </c:pt>
                <c:pt idx="1">
                  <c:v>% literate</c:v>
                </c:pt>
                <c:pt idx="2">
                  <c:v>% living with family memebers</c:v>
                </c:pt>
                <c:pt idx="3">
                  <c:v>% mobile for sex work</c:v>
                </c:pt>
                <c:pt idx="4">
                  <c:v>% soliciting in homes</c:v>
                </c:pt>
              </c:strCache>
            </c:strRef>
          </c:cat>
          <c:val>
            <c:numRef>
              <c:f>Sheet1!$B$2:$B$6</c:f>
              <c:numCache>
                <c:formatCode>General</c:formatCode>
                <c:ptCount val="5"/>
                <c:pt idx="0">
                  <c:v>64</c:v>
                </c:pt>
                <c:pt idx="1">
                  <c:v>58</c:v>
                </c:pt>
                <c:pt idx="2">
                  <c:v>62</c:v>
                </c:pt>
                <c:pt idx="3">
                  <c:v>57</c:v>
                </c:pt>
                <c:pt idx="4">
                  <c:v>51</c:v>
                </c:pt>
              </c:numCache>
            </c:numRef>
          </c:val>
          <c:extLst>
            <c:ext xmlns:c16="http://schemas.microsoft.com/office/drawing/2014/chart" uri="{C3380CC4-5D6E-409C-BE32-E72D297353CC}">
              <c16:uniqueId val="{00000000-F6C1-4AFF-835A-25D56A2C2018}"/>
            </c:ext>
          </c:extLst>
        </c:ser>
        <c:dLbls>
          <c:showLegendKey val="0"/>
          <c:showVal val="1"/>
          <c:showCatName val="0"/>
          <c:showSerName val="0"/>
          <c:showPercent val="0"/>
          <c:showBubbleSize val="0"/>
        </c:dLbls>
        <c:gapWidth val="150"/>
        <c:overlap val="-25"/>
        <c:axId val="437398144"/>
        <c:axId val="437401096"/>
      </c:barChart>
      <c:catAx>
        <c:axId val="437398144"/>
        <c:scaling>
          <c:orientation val="minMax"/>
        </c:scaling>
        <c:delete val="0"/>
        <c:axPos val="l"/>
        <c:numFmt formatCode="General" sourceLinked="1"/>
        <c:majorTickMark val="none"/>
        <c:minorTickMark val="none"/>
        <c:tickLblPos val="nextTo"/>
        <c:spPr>
          <a:noFill/>
          <a:ln w="9525" cap="flat" cmpd="sng" algn="ctr">
            <a:solidFill>
              <a:schemeClr val="dk1">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37401096"/>
        <c:crosses val="autoZero"/>
        <c:auto val="1"/>
        <c:lblAlgn val="ctr"/>
        <c:lblOffset val="100"/>
        <c:noMultiLvlLbl val="0"/>
      </c:catAx>
      <c:valAx>
        <c:axId val="437401096"/>
        <c:scaling>
          <c:orientation val="minMax"/>
          <c:max val="100"/>
          <c:min val="0"/>
        </c:scaling>
        <c:delete val="1"/>
        <c:axPos val="b"/>
        <c:numFmt formatCode="General" sourceLinked="1"/>
        <c:majorTickMark val="none"/>
        <c:minorTickMark val="none"/>
        <c:tickLblPos val="nextTo"/>
        <c:crossAx val="437398144"/>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759117008715848E-2"/>
          <c:y val="4.5543973244088112E-2"/>
          <c:w val="0.95048176598256828"/>
          <c:h val="0.77642295261771643"/>
        </c:manualLayout>
      </c:layout>
      <c:barChart>
        <c:barDir val="col"/>
        <c:grouping val="percentStacked"/>
        <c:varyColors val="0"/>
        <c:ser>
          <c:idx val="0"/>
          <c:order val="0"/>
          <c:tx>
            <c:strRef>
              <c:f>Sheet1!$B$1</c:f>
              <c:strCache>
                <c:ptCount val="1"/>
                <c:pt idx="0">
                  <c:v>Low</c:v>
                </c:pt>
              </c:strCache>
            </c:strRef>
          </c:tx>
          <c:spPr>
            <a:solidFill>
              <a:srgbClr val="C91C23"/>
            </a:solidFill>
            <a:ln>
              <a:noFill/>
            </a:ln>
            <a:effectLst/>
          </c:spPr>
          <c:invertIfNegative val="0"/>
          <c:dLbls>
            <c:dLbl>
              <c:idx val="0"/>
              <c:layout>
                <c:manualLayout>
                  <c:x val="7.1930855453478893E-3"/>
                  <c:y val="-5.6249996539739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30-40C4-BBA5-3BDD0B3BDC2B}"/>
                </c:ext>
              </c:extLst>
            </c:dLbl>
            <c:dLbl>
              <c:idx val="1"/>
              <c:layout>
                <c:manualLayout>
                  <c:x val="2.2508288189740031E-3"/>
                  <c:y val="-8.36232589292131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30-40C4-BBA5-3BDD0B3BDC2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Baseline</c:v>
                </c:pt>
                <c:pt idx="1">
                  <c:v>Endline</c:v>
                </c:pt>
              </c:strCache>
            </c:strRef>
          </c:cat>
          <c:val>
            <c:numRef>
              <c:f>Sheet1!$B$2:$B$3</c:f>
              <c:numCache>
                <c:formatCode>General</c:formatCode>
                <c:ptCount val="2"/>
                <c:pt idx="0">
                  <c:v>54.2</c:v>
                </c:pt>
                <c:pt idx="1">
                  <c:v>14.6</c:v>
                </c:pt>
              </c:numCache>
            </c:numRef>
          </c:val>
          <c:extLst>
            <c:ext xmlns:c16="http://schemas.microsoft.com/office/drawing/2014/chart" uri="{C3380CC4-5D6E-409C-BE32-E72D297353CC}">
              <c16:uniqueId val="{00000000-E030-40C4-BBA5-3BDD0B3BDC2B}"/>
            </c:ext>
          </c:extLst>
        </c:ser>
        <c:ser>
          <c:idx val="1"/>
          <c:order val="1"/>
          <c:tx>
            <c:strRef>
              <c:f>Sheet1!$C$1</c:f>
              <c:strCache>
                <c:ptCount val="1"/>
                <c:pt idx="0">
                  <c:v>High</c:v>
                </c:pt>
              </c:strCache>
            </c:strRef>
          </c:tx>
          <c:spPr>
            <a:solidFill>
              <a:schemeClr val="accent2"/>
            </a:solidFill>
            <a:ln>
              <a:noFill/>
            </a:ln>
            <a:effectLst/>
          </c:spPr>
          <c:invertIfNegative val="0"/>
          <c:dLbls>
            <c:dLbl>
              <c:idx val="0"/>
              <c:layout>
                <c:manualLayout>
                  <c:x val="2.2452059011887831E-2"/>
                  <c:y val="-5.8593746395561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30-40C4-BBA5-3BDD0B3BDC2B}"/>
                </c:ext>
              </c:extLst>
            </c:dLbl>
            <c:dLbl>
              <c:idx val="1"/>
              <c:layout>
                <c:manualLayout>
                  <c:x val="2.7163737649171904E-2"/>
                  <c:y val="-5.39062466839169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30-40C4-BBA5-3BDD0B3BDC2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Baseline</c:v>
                </c:pt>
                <c:pt idx="1">
                  <c:v>Endline</c:v>
                </c:pt>
              </c:strCache>
            </c:strRef>
          </c:cat>
          <c:val>
            <c:numRef>
              <c:f>Sheet1!$C$2:$C$3</c:f>
              <c:numCache>
                <c:formatCode>General</c:formatCode>
                <c:ptCount val="2"/>
                <c:pt idx="0">
                  <c:v>45.8</c:v>
                </c:pt>
                <c:pt idx="1">
                  <c:v>85.4</c:v>
                </c:pt>
              </c:numCache>
            </c:numRef>
          </c:val>
          <c:extLst>
            <c:ext xmlns:c16="http://schemas.microsoft.com/office/drawing/2014/chart" uri="{C3380CC4-5D6E-409C-BE32-E72D297353CC}">
              <c16:uniqueId val="{00000001-E030-40C4-BBA5-3BDD0B3BDC2B}"/>
            </c:ext>
          </c:extLst>
        </c:ser>
        <c:dLbls>
          <c:showLegendKey val="0"/>
          <c:showVal val="1"/>
          <c:showCatName val="0"/>
          <c:showSerName val="0"/>
          <c:showPercent val="0"/>
          <c:showBubbleSize val="0"/>
        </c:dLbls>
        <c:gapWidth val="219"/>
        <c:overlap val="100"/>
        <c:axId val="432106200"/>
        <c:axId val="432102264"/>
      </c:barChart>
      <c:catAx>
        <c:axId val="432106200"/>
        <c:scaling>
          <c:orientation val="minMax"/>
        </c:scaling>
        <c:delete val="0"/>
        <c:axPos val="b"/>
        <c:numFmt formatCode="General" sourceLinked="1"/>
        <c:majorTickMark val="none"/>
        <c:minorTickMark val="none"/>
        <c:tickLblPos val="nextTo"/>
        <c:spPr>
          <a:noFill/>
          <a:ln w="9525" cap="flat" cmpd="sng" algn="ctr">
            <a:solidFill>
              <a:schemeClr val="dk1">
                <a:shade val="95000"/>
                <a:satMod val="105000"/>
              </a:schemeClr>
            </a:solidFill>
            <a:prstDash val="solid"/>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32102264"/>
        <c:crosses val="autoZero"/>
        <c:auto val="1"/>
        <c:lblAlgn val="ctr"/>
        <c:lblOffset val="100"/>
        <c:noMultiLvlLbl val="0"/>
      </c:catAx>
      <c:valAx>
        <c:axId val="432102264"/>
        <c:scaling>
          <c:orientation val="minMax"/>
        </c:scaling>
        <c:delete val="1"/>
        <c:axPos val="l"/>
        <c:numFmt formatCode="0%" sourceLinked="1"/>
        <c:majorTickMark val="none"/>
        <c:minorTickMark val="none"/>
        <c:tickLblPos val="nextTo"/>
        <c:crossAx val="432106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788344985894884E-2"/>
          <c:y val="2.7155073107550661E-2"/>
          <c:w val="0.9592116550141051"/>
          <c:h val="0.76363379780268414"/>
        </c:manualLayout>
      </c:layout>
      <c:barChart>
        <c:barDir val="col"/>
        <c:grouping val="clustered"/>
        <c:varyColors val="0"/>
        <c:ser>
          <c:idx val="1"/>
          <c:order val="0"/>
          <c:tx>
            <c:strRef>
              <c:f>Sheet1!$C$1</c:f>
              <c:strCache>
                <c:ptCount val="1"/>
                <c:pt idx="0">
                  <c:v>High</c:v>
                </c:pt>
              </c:strCache>
            </c:strRef>
          </c:tx>
          <c:spPr>
            <a:solidFill>
              <a:schemeClr val="accent2"/>
            </a:solidFill>
            <a:ln>
              <a:noFill/>
            </a:ln>
            <a:effectLst/>
          </c:spPr>
          <c:invertIfNegative val="0"/>
          <c:dPt>
            <c:idx val="0"/>
            <c:invertIfNegative val="0"/>
            <c:bubble3D val="0"/>
            <c:spPr>
              <a:solidFill>
                <a:schemeClr val="accent6">
                  <a:lumMod val="50000"/>
                </a:schemeClr>
              </a:solidFill>
              <a:ln>
                <a:noFill/>
              </a:ln>
              <a:effectLst/>
            </c:spPr>
            <c:extLst>
              <c:ext xmlns:c16="http://schemas.microsoft.com/office/drawing/2014/chart" uri="{C3380CC4-5D6E-409C-BE32-E72D297353CC}">
                <c16:uniqueId val="{00000001-3E3C-4809-BEB9-5453D0B3CD65}"/>
              </c:ext>
            </c:extLst>
          </c:dPt>
          <c:dLbls>
            <c:dLbl>
              <c:idx val="0"/>
              <c:layout>
                <c:manualLayout>
                  <c:x val="-3.7080313623540799E-2"/>
                  <c:y val="-3.39438413844389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3C-4809-BEB9-5453D0B3CD6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Baseline</c:v>
                </c:pt>
                <c:pt idx="1">
                  <c:v>Endline</c:v>
                </c:pt>
              </c:strCache>
            </c:strRef>
          </c:cat>
          <c:val>
            <c:numRef>
              <c:f>Sheet1!$C$2:$C$3</c:f>
              <c:numCache>
                <c:formatCode>General</c:formatCode>
                <c:ptCount val="2"/>
                <c:pt idx="0">
                  <c:v>49</c:v>
                </c:pt>
                <c:pt idx="1">
                  <c:v>82</c:v>
                </c:pt>
              </c:numCache>
            </c:numRef>
          </c:val>
          <c:extLst>
            <c:ext xmlns:c16="http://schemas.microsoft.com/office/drawing/2014/chart" uri="{C3380CC4-5D6E-409C-BE32-E72D297353CC}">
              <c16:uniqueId val="{00000002-3E3C-4809-BEB9-5453D0B3CD65}"/>
            </c:ext>
          </c:extLst>
        </c:ser>
        <c:dLbls>
          <c:dLblPos val="outEnd"/>
          <c:showLegendKey val="0"/>
          <c:showVal val="1"/>
          <c:showCatName val="0"/>
          <c:showSerName val="0"/>
          <c:showPercent val="0"/>
          <c:showBubbleSize val="0"/>
        </c:dLbls>
        <c:gapWidth val="219"/>
        <c:overlap val="-27"/>
        <c:axId val="577436736"/>
        <c:axId val="577437392"/>
      </c:barChart>
      <c:catAx>
        <c:axId val="57743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7437392"/>
        <c:crosses val="autoZero"/>
        <c:auto val="1"/>
        <c:lblAlgn val="ctr"/>
        <c:lblOffset val="100"/>
        <c:noMultiLvlLbl val="0"/>
      </c:catAx>
      <c:valAx>
        <c:axId val="577437392"/>
        <c:scaling>
          <c:orientation val="minMax"/>
        </c:scaling>
        <c:delete val="1"/>
        <c:axPos val="l"/>
        <c:numFmt formatCode="General" sourceLinked="1"/>
        <c:majorTickMark val="none"/>
        <c:minorTickMark val="none"/>
        <c:tickLblPos val="nextTo"/>
        <c:crossAx val="577436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IN" sz="1800" baseline="0" dirty="0"/>
              <a:t>Financial Security</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Decline/Remained low</c:v>
                </c:pt>
              </c:strCache>
            </c:strRef>
          </c:tx>
          <c:spPr>
            <a:ln w="28575" cap="rnd">
              <a:solidFill>
                <a:srgbClr val="C00000"/>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9C-41DD-81B6-185D872C3C6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Baseline</c:v>
                </c:pt>
                <c:pt idx="1">
                  <c:v>End-line</c:v>
                </c:pt>
              </c:strCache>
            </c:strRef>
          </c:cat>
          <c:val>
            <c:numRef>
              <c:f>Sheet1!$B$2:$B$3</c:f>
              <c:numCache>
                <c:formatCode>0%</c:formatCode>
                <c:ptCount val="2"/>
                <c:pt idx="0">
                  <c:v>0.38</c:v>
                </c:pt>
                <c:pt idx="1">
                  <c:v>0.6</c:v>
                </c:pt>
              </c:numCache>
            </c:numRef>
          </c:val>
          <c:smooth val="0"/>
          <c:extLst>
            <c:ext xmlns:c16="http://schemas.microsoft.com/office/drawing/2014/chart" uri="{C3380CC4-5D6E-409C-BE32-E72D297353CC}">
              <c16:uniqueId val="{00000002-E09C-41DD-81B6-185D872C3C6A}"/>
            </c:ext>
          </c:extLst>
        </c:ser>
        <c:ser>
          <c:idx val="1"/>
          <c:order val="1"/>
          <c:tx>
            <c:strRef>
              <c:f>Sheet1!$C$1</c:f>
              <c:strCache>
                <c:ptCount val="1"/>
                <c:pt idx="0">
                  <c:v>Improved</c:v>
                </c:pt>
              </c:strCache>
            </c:strRef>
          </c:tx>
          <c:spPr>
            <a:ln w="28575" cap="rnd">
              <a:solidFill>
                <a:schemeClr val="accent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9C-41DD-81B6-185D872C3C6A}"/>
                </c:ext>
              </c:extLst>
            </c:dLbl>
            <c:dLbl>
              <c:idx val="1"/>
              <c:layout>
                <c:manualLayout>
                  <c:x val="-4.2265165545082709E-2"/>
                  <c:y val="-8.8036791166868598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1131541783553966"/>
                      <c:h val="0.12643684200232994"/>
                    </c:manualLayout>
                  </c15:layout>
                </c:ext>
                <c:ext xmlns:c16="http://schemas.microsoft.com/office/drawing/2014/chart" uri="{C3380CC4-5D6E-409C-BE32-E72D297353CC}">
                  <c16:uniqueId val="{00000003-275B-4DF3-9176-FD68C12163F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Baseline</c:v>
                </c:pt>
                <c:pt idx="1">
                  <c:v>End-line</c:v>
                </c:pt>
              </c:strCache>
            </c:strRef>
          </c:cat>
          <c:val>
            <c:numRef>
              <c:f>Sheet1!$C$2:$C$3</c:f>
              <c:numCache>
                <c:formatCode>0%</c:formatCode>
                <c:ptCount val="2"/>
                <c:pt idx="0">
                  <c:v>0.56999999999999995</c:v>
                </c:pt>
                <c:pt idx="1">
                  <c:v>0.79</c:v>
                </c:pt>
              </c:numCache>
            </c:numRef>
          </c:val>
          <c:smooth val="0"/>
          <c:extLst>
            <c:ext xmlns:c16="http://schemas.microsoft.com/office/drawing/2014/chart" uri="{C3380CC4-5D6E-409C-BE32-E72D297353CC}">
              <c16:uniqueId val="{00000004-E09C-41DD-81B6-185D872C3C6A}"/>
            </c:ext>
          </c:extLst>
        </c:ser>
        <c:ser>
          <c:idx val="2"/>
          <c:order val="2"/>
          <c:tx>
            <c:strRef>
              <c:f>Sheet1!$D$1</c:f>
              <c:strCache>
                <c:ptCount val="1"/>
                <c:pt idx="0">
                  <c:v>Remained high</c:v>
                </c:pt>
              </c:strCache>
            </c:strRef>
          </c:tx>
          <c:spPr>
            <a:ln w="28575" cap="rnd">
              <a:solidFill>
                <a:srgbClr val="00B050"/>
              </a:solidFill>
              <a:round/>
            </a:ln>
            <a:effectLst/>
          </c:spPr>
          <c:marker>
            <c:symbol val="none"/>
          </c:marker>
          <c:dLbls>
            <c:dLbl>
              <c:idx val="0"/>
              <c:layout>
                <c:manualLayout>
                  <c:x val="-9.0543145955576373E-2"/>
                  <c:y val="2.6437112829374686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9.718243296934008E-2"/>
                      <c:h val="9.6570996435301787E-2"/>
                    </c:manualLayout>
                  </c15:layout>
                </c:ext>
                <c:ext xmlns:c16="http://schemas.microsoft.com/office/drawing/2014/chart" uri="{C3380CC4-5D6E-409C-BE32-E72D297353CC}">
                  <c16:uniqueId val="{00000001-275B-4DF3-9176-FD68C12163FA}"/>
                </c:ext>
              </c:extLst>
            </c:dLbl>
            <c:dLbl>
              <c:idx val="1"/>
              <c:layout>
                <c:manualLayout>
                  <c:x val="-6.0209968758756539E-2"/>
                  <c:y val="-3.8843523516986514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9.718243296934008E-2"/>
                      <c:h val="9.6570996435301787E-2"/>
                    </c:manualLayout>
                  </c15:layout>
                </c:ext>
                <c:ext xmlns:c16="http://schemas.microsoft.com/office/drawing/2014/chart" uri="{C3380CC4-5D6E-409C-BE32-E72D297353CC}">
                  <c16:uniqueId val="{00000002-275B-4DF3-9176-FD68C12163F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Baseline</c:v>
                </c:pt>
                <c:pt idx="1">
                  <c:v>End-line</c:v>
                </c:pt>
              </c:strCache>
            </c:strRef>
          </c:cat>
          <c:val>
            <c:numRef>
              <c:f>Sheet1!$D$2:$D$3</c:f>
              <c:numCache>
                <c:formatCode>0%</c:formatCode>
                <c:ptCount val="2"/>
                <c:pt idx="0">
                  <c:v>0.5</c:v>
                </c:pt>
                <c:pt idx="1">
                  <c:v>0.86</c:v>
                </c:pt>
              </c:numCache>
            </c:numRef>
          </c:val>
          <c:smooth val="0"/>
          <c:extLst>
            <c:ext xmlns:c16="http://schemas.microsoft.com/office/drawing/2014/chart" uri="{C3380CC4-5D6E-409C-BE32-E72D297353CC}">
              <c16:uniqueId val="{00000000-275B-4DF3-9176-FD68C12163FA}"/>
            </c:ext>
          </c:extLst>
        </c:ser>
        <c:dLbls>
          <c:dLblPos val="t"/>
          <c:showLegendKey val="0"/>
          <c:showVal val="1"/>
          <c:showCatName val="0"/>
          <c:showSerName val="0"/>
          <c:showPercent val="0"/>
          <c:showBubbleSize val="0"/>
        </c:dLbls>
        <c:smooth val="0"/>
        <c:axId val="466669760"/>
        <c:axId val="466679272"/>
      </c:lineChart>
      <c:catAx>
        <c:axId val="4666697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66679272"/>
        <c:crosses val="autoZero"/>
        <c:auto val="1"/>
        <c:lblAlgn val="ctr"/>
        <c:lblOffset val="100"/>
        <c:noMultiLvlLbl val="0"/>
      </c:catAx>
      <c:valAx>
        <c:axId val="466679272"/>
        <c:scaling>
          <c:orientation val="minMax"/>
          <c:max val="1"/>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6666976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5">
                  <a:lumMod val="60000"/>
                  <a:lumOff val="4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D623-4448-B47F-56761628441F}"/>
              </c:ext>
            </c:extLst>
          </c:dPt>
          <c:dPt>
            <c:idx val="1"/>
            <c:invertIfNegative val="0"/>
            <c:bubble3D val="0"/>
            <c:spPr>
              <a:solidFill>
                <a:schemeClr val="accent5">
                  <a:lumMod val="60000"/>
                  <a:lumOff val="4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D623-4448-B47F-56761628441F}"/>
              </c:ext>
            </c:extLst>
          </c:dPt>
          <c:dPt>
            <c:idx val="2"/>
            <c:invertIfNegative val="0"/>
            <c:bubble3D val="0"/>
            <c:spPr>
              <a:solidFill>
                <a:schemeClr val="accent5">
                  <a:lumMod val="60000"/>
                  <a:lumOff val="40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D623-4448-B47F-56761628441F}"/>
              </c:ext>
            </c:extLst>
          </c:dPt>
          <c:dPt>
            <c:idx val="3"/>
            <c:invertIfNegative val="0"/>
            <c:bubble3D val="0"/>
            <c:spPr>
              <a:solidFill>
                <a:schemeClr val="accent5">
                  <a:lumMod val="60000"/>
                  <a:lumOff val="40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D623-4448-B47F-56761628441F}"/>
              </c:ext>
            </c:extLst>
          </c:dPt>
          <c:dPt>
            <c:idx val="4"/>
            <c:invertIfNegative val="0"/>
            <c:bubble3D val="0"/>
            <c:spPr>
              <a:solidFill>
                <a:schemeClr val="accent2">
                  <a:lumMod val="25000"/>
                  <a:lumOff val="75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9407-44ED-B174-C29CCCD2A6F9}"/>
              </c:ext>
            </c:extLst>
          </c:dPt>
          <c:dPt>
            <c:idx val="5"/>
            <c:invertIfNegative val="0"/>
            <c:bubble3D val="0"/>
            <c:spPr>
              <a:solidFill>
                <a:schemeClr val="accent2">
                  <a:lumMod val="25000"/>
                  <a:lumOff val="75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9407-44ED-B174-C29CCCD2A6F9}"/>
              </c:ext>
            </c:extLst>
          </c:dPt>
          <c:dPt>
            <c:idx val="6"/>
            <c:invertIfNegative val="0"/>
            <c:bubble3D val="0"/>
            <c:spPr>
              <a:solidFill>
                <a:schemeClr val="accent2">
                  <a:lumMod val="25000"/>
                  <a:lumOff val="75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9407-44ED-B174-C29CCCD2A6F9}"/>
              </c:ext>
            </c:extLst>
          </c:dPt>
          <c:dPt>
            <c:idx val="7"/>
            <c:invertIfNegative val="0"/>
            <c:bubble3D val="0"/>
            <c:spPr>
              <a:solidFill>
                <a:schemeClr val="accent2">
                  <a:lumMod val="25000"/>
                  <a:lumOff val="75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9407-44ED-B174-C29CCCD2A6F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Sheet1!$A$7:$B$18</c:f>
              <c:multiLvlStrCache>
                <c:ptCount val="12"/>
                <c:lvl>
                  <c:pt idx="0">
                    <c:v>Improved</c:v>
                  </c:pt>
                  <c:pt idx="1">
                    <c:v>Sustained high</c:v>
                  </c:pt>
                  <c:pt idx="2">
                    <c:v>Worsened</c:v>
                  </c:pt>
                  <c:pt idx="3">
                    <c:v>Remained low</c:v>
                  </c:pt>
                  <c:pt idx="4">
                    <c:v>Improved</c:v>
                  </c:pt>
                  <c:pt idx="5">
                    <c:v>Sustained high</c:v>
                  </c:pt>
                  <c:pt idx="6">
                    <c:v>Worsened</c:v>
                  </c:pt>
                  <c:pt idx="7">
                    <c:v>Remained low</c:v>
                  </c:pt>
                  <c:pt idx="8">
                    <c:v>Improved</c:v>
                  </c:pt>
                  <c:pt idx="9">
                    <c:v>Sustained high</c:v>
                  </c:pt>
                  <c:pt idx="10">
                    <c:v>Worsened</c:v>
                  </c:pt>
                  <c:pt idx="11">
                    <c:v>Remained low</c:v>
                  </c:pt>
                </c:lvl>
                <c:lvl>
                  <c:pt idx="0">
                    <c:v>Individual agency (High)</c:v>
                  </c:pt>
                  <c:pt idx="4">
                    <c:v>Self confidence (High)</c:v>
                  </c:pt>
                  <c:pt idx="8">
                    <c:v>Self efficacy (High)</c:v>
                  </c:pt>
                </c:lvl>
              </c:multiLvlStrCache>
            </c:multiLvlStrRef>
          </c:cat>
          <c:val>
            <c:numRef>
              <c:f>Sheet1!$C$7:$C$18</c:f>
              <c:numCache>
                <c:formatCode>0.0</c:formatCode>
                <c:ptCount val="12"/>
                <c:pt idx="0">
                  <c:v>40.6</c:v>
                </c:pt>
                <c:pt idx="1">
                  <c:v>52.2</c:v>
                </c:pt>
                <c:pt idx="2">
                  <c:v>35.200000000000003</c:v>
                </c:pt>
                <c:pt idx="3">
                  <c:v>33.299999999999997</c:v>
                </c:pt>
                <c:pt idx="4">
                  <c:v>55.7</c:v>
                </c:pt>
                <c:pt idx="5">
                  <c:v>54.5</c:v>
                </c:pt>
                <c:pt idx="6">
                  <c:v>36.5</c:v>
                </c:pt>
                <c:pt idx="7">
                  <c:v>36.5</c:v>
                </c:pt>
                <c:pt idx="8">
                  <c:v>34.4</c:v>
                </c:pt>
                <c:pt idx="9">
                  <c:v>47.2</c:v>
                </c:pt>
                <c:pt idx="10">
                  <c:v>30.8</c:v>
                </c:pt>
                <c:pt idx="11">
                  <c:v>24.8</c:v>
                </c:pt>
              </c:numCache>
            </c:numRef>
          </c:val>
          <c:extLst>
            <c:ext xmlns:c16="http://schemas.microsoft.com/office/drawing/2014/chart" uri="{C3380CC4-5D6E-409C-BE32-E72D297353CC}">
              <c16:uniqueId val="{00000000-9C71-40FF-A551-DAB07FE5813F}"/>
            </c:ext>
          </c:extLst>
        </c:ser>
        <c:dLbls>
          <c:dLblPos val="inEnd"/>
          <c:showLegendKey val="0"/>
          <c:showVal val="1"/>
          <c:showCatName val="0"/>
          <c:showSerName val="0"/>
          <c:showPercent val="0"/>
          <c:showBubbleSize val="0"/>
        </c:dLbls>
        <c:gapWidth val="65"/>
        <c:axId val="90763976"/>
        <c:axId val="90767912"/>
      </c:barChart>
      <c:catAx>
        <c:axId val="9076397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90767912"/>
        <c:crosses val="autoZero"/>
        <c:auto val="1"/>
        <c:lblAlgn val="ctr"/>
        <c:lblOffset val="100"/>
        <c:noMultiLvlLbl val="0"/>
      </c:catAx>
      <c:valAx>
        <c:axId val="90767912"/>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90763976"/>
        <c:crosses val="autoZero"/>
        <c:crossBetween val="between"/>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bg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31DF7F-AB44-4538-8870-A513D21B318B}" type="doc">
      <dgm:prSet loTypeId="urn:microsoft.com/office/officeart/2005/8/layout/radial1" loCatId="cycle" qsTypeId="urn:microsoft.com/office/officeart/2005/8/quickstyle/simple3" qsCatId="simple" csTypeId="urn:microsoft.com/office/officeart/2005/8/colors/accent3_2" csCatId="accent3" phldr="1"/>
      <dgm:spPr/>
      <dgm:t>
        <a:bodyPr/>
        <a:lstStyle/>
        <a:p>
          <a:endParaRPr lang="en-IN"/>
        </a:p>
      </dgm:t>
    </dgm:pt>
    <dgm:pt modelId="{FD731D6D-E640-41D8-8395-9577EFEEBCCB}">
      <dgm:prSet phldrT="[Text]" custT="1"/>
      <dgm:spPr>
        <a:solidFill>
          <a:schemeClr val="accent6">
            <a:lumMod val="60000"/>
            <a:lumOff val="40000"/>
          </a:schemeClr>
        </a:solidFill>
      </dgm:spPr>
      <dgm:t>
        <a:bodyPr/>
        <a:lstStyle/>
        <a:p>
          <a:endParaRPr lang="en-IN" sz="1800" b="1" dirty="0"/>
        </a:p>
        <a:p>
          <a:endParaRPr lang="en-IN" sz="1800" b="1" dirty="0"/>
        </a:p>
        <a:p>
          <a:r>
            <a:rPr lang="en-IN" sz="1800" b="1" dirty="0"/>
            <a:t>CO strength</a:t>
          </a:r>
        </a:p>
      </dgm:t>
    </dgm:pt>
    <dgm:pt modelId="{36CB0314-DEED-433D-A2E1-69B3EF83466F}" type="parTrans" cxnId="{B1D68C92-241A-4122-B733-0C0ACE242291}">
      <dgm:prSet/>
      <dgm:spPr/>
      <dgm:t>
        <a:bodyPr/>
        <a:lstStyle/>
        <a:p>
          <a:endParaRPr lang="en-IN" sz="2400"/>
        </a:p>
      </dgm:t>
    </dgm:pt>
    <dgm:pt modelId="{E6FDDDE9-9218-4754-9DAE-41ED781CEEB3}" type="sibTrans" cxnId="{B1D68C92-241A-4122-B733-0C0ACE242291}">
      <dgm:prSet/>
      <dgm:spPr/>
      <dgm:t>
        <a:bodyPr/>
        <a:lstStyle/>
        <a:p>
          <a:endParaRPr lang="en-IN" sz="2400"/>
        </a:p>
      </dgm:t>
    </dgm:pt>
    <dgm:pt modelId="{46FCAF0F-74B5-463F-829A-5043B3701987}">
      <dgm:prSet phldrT="[Text]" custT="1"/>
      <dgm:spPr/>
      <dgm:t>
        <a:bodyPr/>
        <a:lstStyle/>
        <a:p>
          <a:endParaRPr lang="en-IN" sz="1400" b="1" dirty="0"/>
        </a:p>
      </dgm:t>
    </dgm:pt>
    <dgm:pt modelId="{B12FF206-5A30-4F7F-8883-DD0F6C67AD20}" type="parTrans" cxnId="{8D7A5BDF-FA7E-47AD-A878-FE0802989521}">
      <dgm:prSet custT="1"/>
      <dgm:spPr/>
      <dgm:t>
        <a:bodyPr/>
        <a:lstStyle/>
        <a:p>
          <a:endParaRPr lang="en-IN" sz="700"/>
        </a:p>
      </dgm:t>
    </dgm:pt>
    <dgm:pt modelId="{82FAA5F2-A3F1-4572-8A55-65C6BF8ECE49}" type="sibTrans" cxnId="{8D7A5BDF-FA7E-47AD-A878-FE0802989521}">
      <dgm:prSet/>
      <dgm:spPr/>
      <dgm:t>
        <a:bodyPr/>
        <a:lstStyle/>
        <a:p>
          <a:endParaRPr lang="en-IN" sz="2400"/>
        </a:p>
      </dgm:t>
    </dgm:pt>
    <dgm:pt modelId="{7E5888F3-65EB-40CE-AC81-845F7F2B4608}">
      <dgm:prSet phldrT="[Text]" custT="1"/>
      <dgm:spPr/>
      <dgm:t>
        <a:bodyPr/>
        <a:lstStyle/>
        <a:p>
          <a:endParaRPr lang="en-IN" sz="1400" b="1" dirty="0"/>
        </a:p>
      </dgm:t>
    </dgm:pt>
    <dgm:pt modelId="{AA0F35AE-3526-4854-B0E9-F1DB526B59E2}" type="parTrans" cxnId="{B1668CE7-5D4A-49F7-82BE-CF640F022F2E}">
      <dgm:prSet custT="1"/>
      <dgm:spPr/>
      <dgm:t>
        <a:bodyPr/>
        <a:lstStyle/>
        <a:p>
          <a:endParaRPr lang="en-IN" sz="700"/>
        </a:p>
      </dgm:t>
    </dgm:pt>
    <dgm:pt modelId="{0F787BED-6849-41D9-9DF9-6EDAE9B22581}" type="sibTrans" cxnId="{B1668CE7-5D4A-49F7-82BE-CF640F022F2E}">
      <dgm:prSet/>
      <dgm:spPr/>
      <dgm:t>
        <a:bodyPr/>
        <a:lstStyle/>
        <a:p>
          <a:endParaRPr lang="en-IN" sz="2400"/>
        </a:p>
      </dgm:t>
    </dgm:pt>
    <dgm:pt modelId="{569DF468-BF8B-40E3-8E78-421C555C324B}">
      <dgm:prSet phldrT="[Text]" custT="1"/>
      <dgm:spPr/>
      <dgm:t>
        <a:bodyPr/>
        <a:lstStyle/>
        <a:p>
          <a:endParaRPr lang="en-IN" sz="1400" b="1" dirty="0"/>
        </a:p>
      </dgm:t>
    </dgm:pt>
    <dgm:pt modelId="{47A5DCBE-686B-401B-8EEF-705ECCA98FF0}" type="parTrans" cxnId="{607247B1-750E-46F2-9FEF-C01F5FB9E423}">
      <dgm:prSet custT="1"/>
      <dgm:spPr/>
      <dgm:t>
        <a:bodyPr/>
        <a:lstStyle/>
        <a:p>
          <a:endParaRPr lang="en-IN" sz="700"/>
        </a:p>
      </dgm:t>
    </dgm:pt>
    <dgm:pt modelId="{45D93881-E961-47A4-B23C-C3BF1D1CFA5C}" type="sibTrans" cxnId="{607247B1-750E-46F2-9FEF-C01F5FB9E423}">
      <dgm:prSet/>
      <dgm:spPr/>
      <dgm:t>
        <a:bodyPr/>
        <a:lstStyle/>
        <a:p>
          <a:endParaRPr lang="en-IN" sz="2400"/>
        </a:p>
      </dgm:t>
    </dgm:pt>
    <dgm:pt modelId="{8715B229-5F7E-4F36-8EA0-3B83C8A2330E}">
      <dgm:prSet phldrT="[Text]" custT="1"/>
      <dgm:spPr/>
      <dgm:t>
        <a:bodyPr/>
        <a:lstStyle/>
        <a:p>
          <a:endParaRPr lang="en-IN" sz="1400" b="1" dirty="0"/>
        </a:p>
      </dgm:t>
    </dgm:pt>
    <dgm:pt modelId="{F3C8A643-75F1-4319-BCC5-34BC545172E1}" type="parTrans" cxnId="{9C0EE3BC-445C-4648-BA48-CE94263527F8}">
      <dgm:prSet custT="1"/>
      <dgm:spPr/>
      <dgm:t>
        <a:bodyPr/>
        <a:lstStyle/>
        <a:p>
          <a:endParaRPr lang="en-IN" sz="700"/>
        </a:p>
      </dgm:t>
    </dgm:pt>
    <dgm:pt modelId="{E1A91613-5DA1-4BCC-AB50-84CFE93A11A0}" type="sibTrans" cxnId="{9C0EE3BC-445C-4648-BA48-CE94263527F8}">
      <dgm:prSet/>
      <dgm:spPr/>
      <dgm:t>
        <a:bodyPr/>
        <a:lstStyle/>
        <a:p>
          <a:endParaRPr lang="en-IN" sz="2400"/>
        </a:p>
      </dgm:t>
    </dgm:pt>
    <dgm:pt modelId="{53FF706B-88D1-4F5F-96A6-E4B76024BE6F}">
      <dgm:prSet custT="1"/>
      <dgm:spPr/>
      <dgm:t>
        <a:bodyPr/>
        <a:lstStyle/>
        <a:p>
          <a:endParaRPr lang="en-IN" sz="1400" b="1" dirty="0"/>
        </a:p>
        <a:p>
          <a:endParaRPr lang="en-IN" sz="1400" b="1" dirty="0"/>
        </a:p>
        <a:p>
          <a:endParaRPr lang="en-IN" sz="1400" b="1" dirty="0"/>
        </a:p>
        <a:p>
          <a:endParaRPr lang="en-IN" sz="1400" b="1" dirty="0"/>
        </a:p>
        <a:p>
          <a:endParaRPr lang="en-IN" sz="1400" b="1" dirty="0"/>
        </a:p>
        <a:p>
          <a:endParaRPr lang="en-IN" sz="1400" b="1" dirty="0"/>
        </a:p>
        <a:p>
          <a:endParaRPr lang="en-IN" sz="1400" b="1" dirty="0"/>
        </a:p>
        <a:p>
          <a:endParaRPr lang="en-IN" sz="1400" b="1" dirty="0"/>
        </a:p>
      </dgm:t>
    </dgm:pt>
    <dgm:pt modelId="{4A3BFA72-B243-40EF-A648-FA40B0710699}" type="parTrans" cxnId="{461E935A-ABCD-4036-B3DE-9EE0FD0F17DA}">
      <dgm:prSet custT="1"/>
      <dgm:spPr/>
      <dgm:t>
        <a:bodyPr/>
        <a:lstStyle/>
        <a:p>
          <a:endParaRPr lang="en-IN" sz="700"/>
        </a:p>
      </dgm:t>
    </dgm:pt>
    <dgm:pt modelId="{8D47EEB0-BFCD-4402-B2C1-6F77580AA38C}" type="sibTrans" cxnId="{461E935A-ABCD-4036-B3DE-9EE0FD0F17DA}">
      <dgm:prSet/>
      <dgm:spPr/>
      <dgm:t>
        <a:bodyPr/>
        <a:lstStyle/>
        <a:p>
          <a:endParaRPr lang="en-IN" sz="2400"/>
        </a:p>
      </dgm:t>
    </dgm:pt>
    <dgm:pt modelId="{4592090D-8841-42F1-9AE3-304E84D43EFD}">
      <dgm:prSet custT="1"/>
      <dgm:spPr/>
      <dgm:t>
        <a:bodyPr/>
        <a:lstStyle/>
        <a:p>
          <a:endParaRPr lang="en-IN" sz="1400" b="1" dirty="0"/>
        </a:p>
      </dgm:t>
    </dgm:pt>
    <dgm:pt modelId="{A638FCB1-C2C5-4518-9A72-03C9D3CEC9F6}" type="parTrans" cxnId="{CD51C1D7-8760-4AB6-99E9-46A5F617928C}">
      <dgm:prSet custT="1"/>
      <dgm:spPr/>
      <dgm:t>
        <a:bodyPr/>
        <a:lstStyle/>
        <a:p>
          <a:endParaRPr lang="en-IN" sz="700"/>
        </a:p>
      </dgm:t>
    </dgm:pt>
    <dgm:pt modelId="{C1241F1E-91CD-42ED-97C5-013E018E37D2}" type="sibTrans" cxnId="{CD51C1D7-8760-4AB6-99E9-46A5F617928C}">
      <dgm:prSet/>
      <dgm:spPr/>
      <dgm:t>
        <a:bodyPr/>
        <a:lstStyle/>
        <a:p>
          <a:endParaRPr lang="en-IN" sz="2400"/>
        </a:p>
      </dgm:t>
    </dgm:pt>
    <dgm:pt modelId="{41E0E21A-4258-413A-BF28-4CE63CBBB2C3}" type="pres">
      <dgm:prSet presAssocID="{2031DF7F-AB44-4538-8870-A513D21B318B}" presName="cycle" presStyleCnt="0">
        <dgm:presLayoutVars>
          <dgm:chMax val="1"/>
          <dgm:dir/>
          <dgm:animLvl val="ctr"/>
          <dgm:resizeHandles val="exact"/>
        </dgm:presLayoutVars>
      </dgm:prSet>
      <dgm:spPr/>
    </dgm:pt>
    <dgm:pt modelId="{20143731-96C4-4F19-A4DF-B886A3BEA7A3}" type="pres">
      <dgm:prSet presAssocID="{FD731D6D-E640-41D8-8395-9577EFEEBCCB}" presName="centerShape" presStyleLbl="node0" presStyleIdx="0" presStyleCnt="1"/>
      <dgm:spPr/>
    </dgm:pt>
    <dgm:pt modelId="{0FD70184-8CFE-4DB4-960D-81660AEB8872}" type="pres">
      <dgm:prSet presAssocID="{B12FF206-5A30-4F7F-8883-DD0F6C67AD20}" presName="Name9" presStyleLbl="parChTrans1D2" presStyleIdx="0" presStyleCnt="6"/>
      <dgm:spPr/>
    </dgm:pt>
    <dgm:pt modelId="{63E67196-4925-4F7C-BCDE-AB29CD572460}" type="pres">
      <dgm:prSet presAssocID="{B12FF206-5A30-4F7F-8883-DD0F6C67AD20}" presName="connTx" presStyleLbl="parChTrans1D2" presStyleIdx="0" presStyleCnt="6"/>
      <dgm:spPr/>
    </dgm:pt>
    <dgm:pt modelId="{7F50DE12-E85C-4BA5-ADA8-70D557AC8262}" type="pres">
      <dgm:prSet presAssocID="{46FCAF0F-74B5-463F-829A-5043B3701987}" presName="node" presStyleLbl="node1" presStyleIdx="0" presStyleCnt="6" custScaleX="102917">
        <dgm:presLayoutVars>
          <dgm:bulletEnabled val="1"/>
        </dgm:presLayoutVars>
      </dgm:prSet>
      <dgm:spPr/>
    </dgm:pt>
    <dgm:pt modelId="{A17D6699-CA20-4E79-8139-8752759D7014}" type="pres">
      <dgm:prSet presAssocID="{AA0F35AE-3526-4854-B0E9-F1DB526B59E2}" presName="Name9" presStyleLbl="parChTrans1D2" presStyleIdx="1" presStyleCnt="6"/>
      <dgm:spPr/>
    </dgm:pt>
    <dgm:pt modelId="{2123472C-2B4A-418E-87A1-6DE1ACAB7F8C}" type="pres">
      <dgm:prSet presAssocID="{AA0F35AE-3526-4854-B0E9-F1DB526B59E2}" presName="connTx" presStyleLbl="parChTrans1D2" presStyleIdx="1" presStyleCnt="6"/>
      <dgm:spPr/>
    </dgm:pt>
    <dgm:pt modelId="{ABB03F60-E79A-40C4-923A-BAEEDE65B735}" type="pres">
      <dgm:prSet presAssocID="{7E5888F3-65EB-40CE-AC81-845F7F2B4608}" presName="node" presStyleLbl="node1" presStyleIdx="1" presStyleCnt="6" custScaleX="107360" custScaleY="107360" custRadScaleRad="98255" custRadScaleInc="-595">
        <dgm:presLayoutVars>
          <dgm:bulletEnabled val="1"/>
        </dgm:presLayoutVars>
      </dgm:prSet>
      <dgm:spPr/>
    </dgm:pt>
    <dgm:pt modelId="{6BB7B962-86B7-4D9C-B63B-483986C48E68}" type="pres">
      <dgm:prSet presAssocID="{47A5DCBE-686B-401B-8EEF-705ECCA98FF0}" presName="Name9" presStyleLbl="parChTrans1D2" presStyleIdx="2" presStyleCnt="6"/>
      <dgm:spPr/>
    </dgm:pt>
    <dgm:pt modelId="{0A72493B-E55E-4E2F-9083-D98C4338F819}" type="pres">
      <dgm:prSet presAssocID="{47A5DCBE-686B-401B-8EEF-705ECCA98FF0}" presName="connTx" presStyleLbl="parChTrans1D2" presStyleIdx="2" presStyleCnt="6"/>
      <dgm:spPr/>
    </dgm:pt>
    <dgm:pt modelId="{F20F8C02-CD6A-499E-B252-49D33261B43C}" type="pres">
      <dgm:prSet presAssocID="{569DF468-BF8B-40E3-8E78-421C555C324B}" presName="node" presStyleLbl="node1" presStyleIdx="2" presStyleCnt="6" custScaleX="107360" custScaleY="107360">
        <dgm:presLayoutVars>
          <dgm:bulletEnabled val="1"/>
        </dgm:presLayoutVars>
      </dgm:prSet>
      <dgm:spPr/>
    </dgm:pt>
    <dgm:pt modelId="{704E621A-4FCA-4F9B-8659-E91AC4F5DC45}" type="pres">
      <dgm:prSet presAssocID="{A638FCB1-C2C5-4518-9A72-03C9D3CEC9F6}" presName="Name9" presStyleLbl="parChTrans1D2" presStyleIdx="3" presStyleCnt="6"/>
      <dgm:spPr/>
    </dgm:pt>
    <dgm:pt modelId="{CC5C7585-570D-4AEE-A999-91C5C3399B76}" type="pres">
      <dgm:prSet presAssocID="{A638FCB1-C2C5-4518-9A72-03C9D3CEC9F6}" presName="connTx" presStyleLbl="parChTrans1D2" presStyleIdx="3" presStyleCnt="6"/>
      <dgm:spPr/>
    </dgm:pt>
    <dgm:pt modelId="{7CE566DE-1A83-4967-BA92-D10E425E796A}" type="pres">
      <dgm:prSet presAssocID="{4592090D-8841-42F1-9AE3-304E84D43EFD}" presName="node" presStyleLbl="node1" presStyleIdx="3" presStyleCnt="6">
        <dgm:presLayoutVars>
          <dgm:bulletEnabled val="1"/>
        </dgm:presLayoutVars>
      </dgm:prSet>
      <dgm:spPr/>
    </dgm:pt>
    <dgm:pt modelId="{11E14DA4-AFC9-402C-AA86-02B4B8DF45D2}" type="pres">
      <dgm:prSet presAssocID="{4A3BFA72-B243-40EF-A648-FA40B0710699}" presName="Name9" presStyleLbl="parChTrans1D2" presStyleIdx="4" presStyleCnt="6"/>
      <dgm:spPr/>
    </dgm:pt>
    <dgm:pt modelId="{23580652-9C6F-401F-B1A4-1E8E8945A40F}" type="pres">
      <dgm:prSet presAssocID="{4A3BFA72-B243-40EF-A648-FA40B0710699}" presName="connTx" presStyleLbl="parChTrans1D2" presStyleIdx="4" presStyleCnt="6"/>
      <dgm:spPr/>
    </dgm:pt>
    <dgm:pt modelId="{3C0EEC90-DDFF-48BF-B8F5-FCEFAEDA1993}" type="pres">
      <dgm:prSet presAssocID="{53FF706B-88D1-4F5F-96A6-E4B76024BE6F}" presName="node" presStyleLbl="node1" presStyleIdx="4" presStyleCnt="6" custScaleX="111312">
        <dgm:presLayoutVars>
          <dgm:bulletEnabled val="1"/>
        </dgm:presLayoutVars>
      </dgm:prSet>
      <dgm:spPr/>
    </dgm:pt>
    <dgm:pt modelId="{F6CE5A1F-17C6-4AB2-B46D-231469615FA0}" type="pres">
      <dgm:prSet presAssocID="{F3C8A643-75F1-4319-BCC5-34BC545172E1}" presName="Name9" presStyleLbl="parChTrans1D2" presStyleIdx="5" presStyleCnt="6"/>
      <dgm:spPr/>
    </dgm:pt>
    <dgm:pt modelId="{18060B78-21C7-43AB-9826-5DE54C92247F}" type="pres">
      <dgm:prSet presAssocID="{F3C8A643-75F1-4319-BCC5-34BC545172E1}" presName="connTx" presStyleLbl="parChTrans1D2" presStyleIdx="5" presStyleCnt="6"/>
      <dgm:spPr/>
    </dgm:pt>
    <dgm:pt modelId="{F607A836-142C-495D-B4CC-27BB86D9DB60}" type="pres">
      <dgm:prSet presAssocID="{8715B229-5F7E-4F36-8EA0-3B83C8A2330E}" presName="node" presStyleLbl="node1" presStyleIdx="5" presStyleCnt="6">
        <dgm:presLayoutVars>
          <dgm:bulletEnabled val="1"/>
        </dgm:presLayoutVars>
      </dgm:prSet>
      <dgm:spPr/>
    </dgm:pt>
  </dgm:ptLst>
  <dgm:cxnLst>
    <dgm:cxn modelId="{499F1E0B-6648-4C8F-85A4-B0B30A20C556}" type="presOf" srcId="{FD731D6D-E640-41D8-8395-9577EFEEBCCB}" destId="{20143731-96C4-4F19-A4DF-B886A3BEA7A3}" srcOrd="0" destOrd="0" presId="urn:microsoft.com/office/officeart/2005/8/layout/radial1"/>
    <dgm:cxn modelId="{8437470D-CC5E-40D7-8425-A1340727F23A}" type="presOf" srcId="{7E5888F3-65EB-40CE-AC81-845F7F2B4608}" destId="{ABB03F60-E79A-40C4-923A-BAEEDE65B735}" srcOrd="0" destOrd="0" presId="urn:microsoft.com/office/officeart/2005/8/layout/radial1"/>
    <dgm:cxn modelId="{ED773121-D9BB-4E85-ACBC-66F3CD1E5C40}" type="presOf" srcId="{4592090D-8841-42F1-9AE3-304E84D43EFD}" destId="{7CE566DE-1A83-4967-BA92-D10E425E796A}" srcOrd="0" destOrd="0" presId="urn:microsoft.com/office/officeart/2005/8/layout/radial1"/>
    <dgm:cxn modelId="{076D7D24-C5F6-4E77-94DE-F303B8AA37A5}" type="presOf" srcId="{AA0F35AE-3526-4854-B0E9-F1DB526B59E2}" destId="{2123472C-2B4A-418E-87A1-6DE1ACAB7F8C}" srcOrd="1" destOrd="0" presId="urn:microsoft.com/office/officeart/2005/8/layout/radial1"/>
    <dgm:cxn modelId="{04876F26-1664-4CE0-8CDA-A6577D68FB16}" type="presOf" srcId="{2031DF7F-AB44-4538-8870-A513D21B318B}" destId="{41E0E21A-4258-413A-BF28-4CE63CBBB2C3}" srcOrd="0" destOrd="0" presId="urn:microsoft.com/office/officeart/2005/8/layout/radial1"/>
    <dgm:cxn modelId="{29FB2235-0DC6-4103-978D-D93E4D01BE71}" type="presOf" srcId="{4A3BFA72-B243-40EF-A648-FA40B0710699}" destId="{11E14DA4-AFC9-402C-AA86-02B4B8DF45D2}" srcOrd="0" destOrd="0" presId="urn:microsoft.com/office/officeart/2005/8/layout/radial1"/>
    <dgm:cxn modelId="{D2AD203E-3B34-418E-A221-A9EADC318B27}" type="presOf" srcId="{F3C8A643-75F1-4319-BCC5-34BC545172E1}" destId="{F6CE5A1F-17C6-4AB2-B46D-231469615FA0}" srcOrd="0" destOrd="0" presId="urn:microsoft.com/office/officeart/2005/8/layout/radial1"/>
    <dgm:cxn modelId="{E9033263-D2D0-41DB-A201-D9FF8EC0A659}" type="presOf" srcId="{B12FF206-5A30-4F7F-8883-DD0F6C67AD20}" destId="{0FD70184-8CFE-4DB4-960D-81660AEB8872}" srcOrd="0" destOrd="0" presId="urn:microsoft.com/office/officeart/2005/8/layout/radial1"/>
    <dgm:cxn modelId="{E1B78E6C-A9FE-4EE7-B4C5-08CD99B7EF6F}" type="presOf" srcId="{8715B229-5F7E-4F36-8EA0-3B83C8A2330E}" destId="{F607A836-142C-495D-B4CC-27BB86D9DB60}" srcOrd="0" destOrd="0" presId="urn:microsoft.com/office/officeart/2005/8/layout/radial1"/>
    <dgm:cxn modelId="{0A26744D-B7A9-4B4E-916B-1342250EAED7}" type="presOf" srcId="{AA0F35AE-3526-4854-B0E9-F1DB526B59E2}" destId="{A17D6699-CA20-4E79-8139-8752759D7014}" srcOrd="0" destOrd="0" presId="urn:microsoft.com/office/officeart/2005/8/layout/radial1"/>
    <dgm:cxn modelId="{7C600455-89E5-4125-880F-DE7EB3B9D08C}" type="presOf" srcId="{47A5DCBE-686B-401B-8EEF-705ECCA98FF0}" destId="{6BB7B962-86B7-4D9C-B63B-483986C48E68}" srcOrd="0" destOrd="0" presId="urn:microsoft.com/office/officeart/2005/8/layout/radial1"/>
    <dgm:cxn modelId="{461E935A-ABCD-4036-B3DE-9EE0FD0F17DA}" srcId="{FD731D6D-E640-41D8-8395-9577EFEEBCCB}" destId="{53FF706B-88D1-4F5F-96A6-E4B76024BE6F}" srcOrd="4" destOrd="0" parTransId="{4A3BFA72-B243-40EF-A648-FA40B0710699}" sibTransId="{8D47EEB0-BFCD-4402-B2C1-6F77580AA38C}"/>
    <dgm:cxn modelId="{B1D68C92-241A-4122-B733-0C0ACE242291}" srcId="{2031DF7F-AB44-4538-8870-A513D21B318B}" destId="{FD731D6D-E640-41D8-8395-9577EFEEBCCB}" srcOrd="0" destOrd="0" parTransId="{36CB0314-DEED-433D-A2E1-69B3EF83466F}" sibTransId="{E6FDDDE9-9218-4754-9DAE-41ED781CEEB3}"/>
    <dgm:cxn modelId="{547E0F9C-D6C4-4C91-BA5C-A1F0433BE164}" type="presOf" srcId="{47A5DCBE-686B-401B-8EEF-705ECCA98FF0}" destId="{0A72493B-E55E-4E2F-9083-D98C4338F819}" srcOrd="1" destOrd="0" presId="urn:microsoft.com/office/officeart/2005/8/layout/radial1"/>
    <dgm:cxn modelId="{AC8262A0-7B4C-4EC8-A403-062B5A90F707}" type="presOf" srcId="{B12FF206-5A30-4F7F-8883-DD0F6C67AD20}" destId="{63E67196-4925-4F7C-BCDE-AB29CD572460}" srcOrd="1" destOrd="0" presId="urn:microsoft.com/office/officeart/2005/8/layout/radial1"/>
    <dgm:cxn modelId="{607247B1-750E-46F2-9FEF-C01F5FB9E423}" srcId="{FD731D6D-E640-41D8-8395-9577EFEEBCCB}" destId="{569DF468-BF8B-40E3-8E78-421C555C324B}" srcOrd="2" destOrd="0" parTransId="{47A5DCBE-686B-401B-8EEF-705ECCA98FF0}" sibTransId="{45D93881-E961-47A4-B23C-C3BF1D1CFA5C}"/>
    <dgm:cxn modelId="{9C0EE3BC-445C-4648-BA48-CE94263527F8}" srcId="{FD731D6D-E640-41D8-8395-9577EFEEBCCB}" destId="{8715B229-5F7E-4F36-8EA0-3B83C8A2330E}" srcOrd="5" destOrd="0" parTransId="{F3C8A643-75F1-4319-BCC5-34BC545172E1}" sibTransId="{E1A91613-5DA1-4BCC-AB50-84CFE93A11A0}"/>
    <dgm:cxn modelId="{944BF4BF-EEB1-4FA3-9DC6-0A0BF5319BD5}" type="presOf" srcId="{53FF706B-88D1-4F5F-96A6-E4B76024BE6F}" destId="{3C0EEC90-DDFF-48BF-B8F5-FCEFAEDA1993}" srcOrd="0" destOrd="0" presId="urn:microsoft.com/office/officeart/2005/8/layout/radial1"/>
    <dgm:cxn modelId="{002375CC-B0A5-455D-BA5D-EDD1CFE09842}" type="presOf" srcId="{46FCAF0F-74B5-463F-829A-5043B3701987}" destId="{7F50DE12-E85C-4BA5-ADA8-70D557AC8262}" srcOrd="0" destOrd="0" presId="urn:microsoft.com/office/officeart/2005/8/layout/radial1"/>
    <dgm:cxn modelId="{CD51C1D7-8760-4AB6-99E9-46A5F617928C}" srcId="{FD731D6D-E640-41D8-8395-9577EFEEBCCB}" destId="{4592090D-8841-42F1-9AE3-304E84D43EFD}" srcOrd="3" destOrd="0" parTransId="{A638FCB1-C2C5-4518-9A72-03C9D3CEC9F6}" sibTransId="{C1241F1E-91CD-42ED-97C5-013E018E37D2}"/>
    <dgm:cxn modelId="{FE4A08DF-DCC4-446E-815D-A1FA7C61C851}" type="presOf" srcId="{569DF468-BF8B-40E3-8E78-421C555C324B}" destId="{F20F8C02-CD6A-499E-B252-49D33261B43C}" srcOrd="0" destOrd="0" presId="urn:microsoft.com/office/officeart/2005/8/layout/radial1"/>
    <dgm:cxn modelId="{8D7A5BDF-FA7E-47AD-A878-FE0802989521}" srcId="{FD731D6D-E640-41D8-8395-9577EFEEBCCB}" destId="{46FCAF0F-74B5-463F-829A-5043B3701987}" srcOrd="0" destOrd="0" parTransId="{B12FF206-5A30-4F7F-8883-DD0F6C67AD20}" sibTransId="{82FAA5F2-A3F1-4572-8A55-65C6BF8ECE49}"/>
    <dgm:cxn modelId="{B1668CE7-5D4A-49F7-82BE-CF640F022F2E}" srcId="{FD731D6D-E640-41D8-8395-9577EFEEBCCB}" destId="{7E5888F3-65EB-40CE-AC81-845F7F2B4608}" srcOrd="1" destOrd="0" parTransId="{AA0F35AE-3526-4854-B0E9-F1DB526B59E2}" sibTransId="{0F787BED-6849-41D9-9DF9-6EDAE9B22581}"/>
    <dgm:cxn modelId="{D3C8E6F1-EEEC-405D-8B2F-66E6DE490558}" type="presOf" srcId="{4A3BFA72-B243-40EF-A648-FA40B0710699}" destId="{23580652-9C6F-401F-B1A4-1E8E8945A40F}" srcOrd="1" destOrd="0" presId="urn:microsoft.com/office/officeart/2005/8/layout/radial1"/>
    <dgm:cxn modelId="{82A61DF7-7F5B-48EA-90C1-D0CD5CB1F663}" type="presOf" srcId="{A638FCB1-C2C5-4518-9A72-03C9D3CEC9F6}" destId="{CC5C7585-570D-4AEE-A999-91C5C3399B76}" srcOrd="1" destOrd="0" presId="urn:microsoft.com/office/officeart/2005/8/layout/radial1"/>
    <dgm:cxn modelId="{026255F8-102C-401E-A8BB-08C307136736}" type="presOf" srcId="{F3C8A643-75F1-4319-BCC5-34BC545172E1}" destId="{18060B78-21C7-43AB-9826-5DE54C92247F}" srcOrd="1" destOrd="0" presId="urn:microsoft.com/office/officeart/2005/8/layout/radial1"/>
    <dgm:cxn modelId="{09096DFB-0239-436A-9AA0-2A40E45CEDB9}" type="presOf" srcId="{A638FCB1-C2C5-4518-9A72-03C9D3CEC9F6}" destId="{704E621A-4FCA-4F9B-8659-E91AC4F5DC45}" srcOrd="0" destOrd="0" presId="urn:microsoft.com/office/officeart/2005/8/layout/radial1"/>
    <dgm:cxn modelId="{BA255BFD-6742-48C3-B5AB-4277D5340059}" type="presParOf" srcId="{41E0E21A-4258-413A-BF28-4CE63CBBB2C3}" destId="{20143731-96C4-4F19-A4DF-B886A3BEA7A3}" srcOrd="0" destOrd="0" presId="urn:microsoft.com/office/officeart/2005/8/layout/radial1"/>
    <dgm:cxn modelId="{E70BA4A6-081B-429A-AD02-CD0AA7632012}" type="presParOf" srcId="{41E0E21A-4258-413A-BF28-4CE63CBBB2C3}" destId="{0FD70184-8CFE-4DB4-960D-81660AEB8872}" srcOrd="1" destOrd="0" presId="urn:microsoft.com/office/officeart/2005/8/layout/radial1"/>
    <dgm:cxn modelId="{B052F5DD-E92E-49C3-BA87-CD27A7B19478}" type="presParOf" srcId="{0FD70184-8CFE-4DB4-960D-81660AEB8872}" destId="{63E67196-4925-4F7C-BCDE-AB29CD572460}" srcOrd="0" destOrd="0" presId="urn:microsoft.com/office/officeart/2005/8/layout/radial1"/>
    <dgm:cxn modelId="{C464D4C8-9A44-4441-BCF3-5DAE6052A957}" type="presParOf" srcId="{41E0E21A-4258-413A-BF28-4CE63CBBB2C3}" destId="{7F50DE12-E85C-4BA5-ADA8-70D557AC8262}" srcOrd="2" destOrd="0" presId="urn:microsoft.com/office/officeart/2005/8/layout/radial1"/>
    <dgm:cxn modelId="{DD48BB12-95F8-4592-AD94-A8C440555411}" type="presParOf" srcId="{41E0E21A-4258-413A-BF28-4CE63CBBB2C3}" destId="{A17D6699-CA20-4E79-8139-8752759D7014}" srcOrd="3" destOrd="0" presId="urn:microsoft.com/office/officeart/2005/8/layout/radial1"/>
    <dgm:cxn modelId="{2EDBB281-88F6-4B7D-B3BD-CC7DA75878A7}" type="presParOf" srcId="{A17D6699-CA20-4E79-8139-8752759D7014}" destId="{2123472C-2B4A-418E-87A1-6DE1ACAB7F8C}" srcOrd="0" destOrd="0" presId="urn:microsoft.com/office/officeart/2005/8/layout/radial1"/>
    <dgm:cxn modelId="{74379D3B-08DC-40E4-8B67-E8382724A2F7}" type="presParOf" srcId="{41E0E21A-4258-413A-BF28-4CE63CBBB2C3}" destId="{ABB03F60-E79A-40C4-923A-BAEEDE65B735}" srcOrd="4" destOrd="0" presId="urn:microsoft.com/office/officeart/2005/8/layout/radial1"/>
    <dgm:cxn modelId="{490CB81B-07C4-4A01-A699-125F0EFC8D63}" type="presParOf" srcId="{41E0E21A-4258-413A-BF28-4CE63CBBB2C3}" destId="{6BB7B962-86B7-4D9C-B63B-483986C48E68}" srcOrd="5" destOrd="0" presId="urn:microsoft.com/office/officeart/2005/8/layout/radial1"/>
    <dgm:cxn modelId="{B58217EA-0BE9-44A7-A1B5-FFEBD7BD7910}" type="presParOf" srcId="{6BB7B962-86B7-4D9C-B63B-483986C48E68}" destId="{0A72493B-E55E-4E2F-9083-D98C4338F819}" srcOrd="0" destOrd="0" presId="urn:microsoft.com/office/officeart/2005/8/layout/radial1"/>
    <dgm:cxn modelId="{2E3CFC10-0EBC-4D61-856E-B41263E7E411}" type="presParOf" srcId="{41E0E21A-4258-413A-BF28-4CE63CBBB2C3}" destId="{F20F8C02-CD6A-499E-B252-49D33261B43C}" srcOrd="6" destOrd="0" presId="urn:microsoft.com/office/officeart/2005/8/layout/radial1"/>
    <dgm:cxn modelId="{6951D93C-10C8-40FF-B7A7-66C3190592AD}" type="presParOf" srcId="{41E0E21A-4258-413A-BF28-4CE63CBBB2C3}" destId="{704E621A-4FCA-4F9B-8659-E91AC4F5DC45}" srcOrd="7" destOrd="0" presId="urn:microsoft.com/office/officeart/2005/8/layout/radial1"/>
    <dgm:cxn modelId="{49D8C1AB-4693-426C-999F-CEDCA72C60C9}" type="presParOf" srcId="{704E621A-4FCA-4F9B-8659-E91AC4F5DC45}" destId="{CC5C7585-570D-4AEE-A999-91C5C3399B76}" srcOrd="0" destOrd="0" presId="urn:microsoft.com/office/officeart/2005/8/layout/radial1"/>
    <dgm:cxn modelId="{6974DB31-A22B-4864-B9B2-E1F1099BA0BF}" type="presParOf" srcId="{41E0E21A-4258-413A-BF28-4CE63CBBB2C3}" destId="{7CE566DE-1A83-4967-BA92-D10E425E796A}" srcOrd="8" destOrd="0" presId="urn:microsoft.com/office/officeart/2005/8/layout/radial1"/>
    <dgm:cxn modelId="{895A4746-E905-4068-9BFB-B5306E32A0C7}" type="presParOf" srcId="{41E0E21A-4258-413A-BF28-4CE63CBBB2C3}" destId="{11E14DA4-AFC9-402C-AA86-02B4B8DF45D2}" srcOrd="9" destOrd="0" presId="urn:microsoft.com/office/officeart/2005/8/layout/radial1"/>
    <dgm:cxn modelId="{23CEDB55-1C32-436B-A572-C5F76D7DD579}" type="presParOf" srcId="{11E14DA4-AFC9-402C-AA86-02B4B8DF45D2}" destId="{23580652-9C6F-401F-B1A4-1E8E8945A40F}" srcOrd="0" destOrd="0" presId="urn:microsoft.com/office/officeart/2005/8/layout/radial1"/>
    <dgm:cxn modelId="{C0CB37A2-5D26-41A6-9984-D364CED9C0B6}" type="presParOf" srcId="{41E0E21A-4258-413A-BF28-4CE63CBBB2C3}" destId="{3C0EEC90-DDFF-48BF-B8F5-FCEFAEDA1993}" srcOrd="10" destOrd="0" presId="urn:microsoft.com/office/officeart/2005/8/layout/radial1"/>
    <dgm:cxn modelId="{709DD2BC-B297-4C69-86DC-1A5F7D7E72B4}" type="presParOf" srcId="{41E0E21A-4258-413A-BF28-4CE63CBBB2C3}" destId="{F6CE5A1F-17C6-4AB2-B46D-231469615FA0}" srcOrd="11" destOrd="0" presId="urn:microsoft.com/office/officeart/2005/8/layout/radial1"/>
    <dgm:cxn modelId="{6787B572-20F6-45E9-B49B-F497185F97D4}" type="presParOf" srcId="{F6CE5A1F-17C6-4AB2-B46D-231469615FA0}" destId="{18060B78-21C7-43AB-9826-5DE54C92247F}" srcOrd="0" destOrd="0" presId="urn:microsoft.com/office/officeart/2005/8/layout/radial1"/>
    <dgm:cxn modelId="{A42244E1-643D-4C02-A346-E74EEBC18FD0}" type="presParOf" srcId="{41E0E21A-4258-413A-BF28-4CE63CBBB2C3}" destId="{F607A836-142C-495D-B4CC-27BB86D9DB60}" srcOrd="12"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43731-96C4-4F19-A4DF-B886A3BEA7A3}">
      <dsp:nvSpPr>
        <dsp:cNvPr id="0" name=""/>
        <dsp:cNvSpPr/>
      </dsp:nvSpPr>
      <dsp:spPr>
        <a:xfrm>
          <a:off x="1805759" y="1765518"/>
          <a:ext cx="1341284" cy="1341284"/>
        </a:xfrm>
        <a:prstGeom prst="ellipse">
          <a:avLst/>
        </a:prstGeom>
        <a:solidFill>
          <a:schemeClr val="accent6">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IN" sz="1800" b="1" kern="1200" dirty="0"/>
        </a:p>
        <a:p>
          <a:pPr marL="0" lvl="0" indent="0" algn="ctr" defTabSz="800100">
            <a:lnSpc>
              <a:spcPct val="90000"/>
            </a:lnSpc>
            <a:spcBef>
              <a:spcPct val="0"/>
            </a:spcBef>
            <a:spcAft>
              <a:spcPct val="35000"/>
            </a:spcAft>
            <a:buNone/>
          </a:pPr>
          <a:endParaRPr lang="en-IN" sz="1800" b="1" kern="1200" dirty="0"/>
        </a:p>
        <a:p>
          <a:pPr marL="0" lvl="0" indent="0" algn="ctr" defTabSz="800100">
            <a:lnSpc>
              <a:spcPct val="90000"/>
            </a:lnSpc>
            <a:spcBef>
              <a:spcPct val="0"/>
            </a:spcBef>
            <a:spcAft>
              <a:spcPct val="35000"/>
            </a:spcAft>
            <a:buNone/>
          </a:pPr>
          <a:r>
            <a:rPr lang="en-IN" sz="1800" b="1" kern="1200" dirty="0"/>
            <a:t>CO strength</a:t>
          </a:r>
        </a:p>
      </dsp:txBody>
      <dsp:txXfrm>
        <a:off x="2002185" y="1961944"/>
        <a:ext cx="948432" cy="948432"/>
      </dsp:txXfrm>
    </dsp:sp>
    <dsp:sp modelId="{0FD70184-8CFE-4DB4-960D-81660AEB8872}">
      <dsp:nvSpPr>
        <dsp:cNvPr id="0" name=""/>
        <dsp:cNvSpPr/>
      </dsp:nvSpPr>
      <dsp:spPr>
        <a:xfrm rot="16200000">
          <a:off x="2273880" y="1538492"/>
          <a:ext cx="405042" cy="49008"/>
        </a:xfrm>
        <a:custGeom>
          <a:avLst/>
          <a:gdLst/>
          <a:ahLst/>
          <a:cxnLst/>
          <a:rect l="0" t="0" r="0" b="0"/>
          <a:pathLst>
            <a:path>
              <a:moveTo>
                <a:pt x="0" y="24504"/>
              </a:moveTo>
              <a:lnTo>
                <a:pt x="405042" y="2450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2466275" y="1552870"/>
        <a:ext cx="20252" cy="20252"/>
      </dsp:txXfrm>
    </dsp:sp>
    <dsp:sp modelId="{7F50DE12-E85C-4BA5-ADA8-70D557AC8262}">
      <dsp:nvSpPr>
        <dsp:cNvPr id="0" name=""/>
        <dsp:cNvSpPr/>
      </dsp:nvSpPr>
      <dsp:spPr>
        <a:xfrm>
          <a:off x="1786196" y="19190"/>
          <a:ext cx="1380409" cy="1341284"/>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IN" sz="1400" b="1" kern="1200" dirty="0"/>
        </a:p>
      </dsp:txBody>
      <dsp:txXfrm>
        <a:off x="1988352" y="215616"/>
        <a:ext cx="976097" cy="948432"/>
      </dsp:txXfrm>
    </dsp:sp>
    <dsp:sp modelId="{A17D6699-CA20-4E79-8139-8752759D7014}">
      <dsp:nvSpPr>
        <dsp:cNvPr id="0" name=""/>
        <dsp:cNvSpPr/>
      </dsp:nvSpPr>
      <dsp:spPr>
        <a:xfrm rot="19789290">
          <a:off x="3034108" y="1992786"/>
          <a:ext cx="325210" cy="49008"/>
        </a:xfrm>
        <a:custGeom>
          <a:avLst/>
          <a:gdLst/>
          <a:ahLst/>
          <a:cxnLst/>
          <a:rect l="0" t="0" r="0" b="0"/>
          <a:pathLst>
            <a:path>
              <a:moveTo>
                <a:pt x="0" y="24504"/>
              </a:moveTo>
              <a:lnTo>
                <a:pt x="325210" y="2450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3188583" y="2009160"/>
        <a:ext cx="16260" cy="16260"/>
      </dsp:txXfrm>
    </dsp:sp>
    <dsp:sp modelId="{ABB03F60-E79A-40C4-923A-BAEEDE65B735}">
      <dsp:nvSpPr>
        <dsp:cNvPr id="0" name=""/>
        <dsp:cNvSpPr/>
      </dsp:nvSpPr>
      <dsp:spPr>
        <a:xfrm>
          <a:off x="3239693" y="853606"/>
          <a:ext cx="1440003" cy="1440003"/>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IN" sz="1400" b="1" kern="1200" dirty="0"/>
        </a:p>
      </dsp:txBody>
      <dsp:txXfrm>
        <a:off x="3450577" y="1064490"/>
        <a:ext cx="1018235" cy="1018235"/>
      </dsp:txXfrm>
    </dsp:sp>
    <dsp:sp modelId="{6BB7B962-86B7-4D9C-B63B-483986C48E68}">
      <dsp:nvSpPr>
        <dsp:cNvPr id="0" name=""/>
        <dsp:cNvSpPr/>
      </dsp:nvSpPr>
      <dsp:spPr>
        <a:xfrm rot="1800000">
          <a:off x="3033368" y="2835898"/>
          <a:ext cx="355683" cy="49008"/>
        </a:xfrm>
        <a:custGeom>
          <a:avLst/>
          <a:gdLst/>
          <a:ahLst/>
          <a:cxnLst/>
          <a:rect l="0" t="0" r="0" b="0"/>
          <a:pathLst>
            <a:path>
              <a:moveTo>
                <a:pt x="0" y="24504"/>
              </a:moveTo>
              <a:lnTo>
                <a:pt x="355683" y="2450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3202318" y="2851510"/>
        <a:ext cx="17784" cy="17784"/>
      </dsp:txXfrm>
    </dsp:sp>
    <dsp:sp modelId="{F20F8C02-CD6A-499E-B252-49D33261B43C}">
      <dsp:nvSpPr>
        <dsp:cNvPr id="0" name=""/>
        <dsp:cNvSpPr/>
      </dsp:nvSpPr>
      <dsp:spPr>
        <a:xfrm>
          <a:off x="3268764" y="2589322"/>
          <a:ext cx="1440003" cy="1440003"/>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IN" sz="1400" b="1" kern="1200" dirty="0"/>
        </a:p>
      </dsp:txBody>
      <dsp:txXfrm>
        <a:off x="3479648" y="2800206"/>
        <a:ext cx="1018235" cy="1018235"/>
      </dsp:txXfrm>
    </dsp:sp>
    <dsp:sp modelId="{704E621A-4FCA-4F9B-8659-E91AC4F5DC45}">
      <dsp:nvSpPr>
        <dsp:cNvPr id="0" name=""/>
        <dsp:cNvSpPr/>
      </dsp:nvSpPr>
      <dsp:spPr>
        <a:xfrm rot="5400000">
          <a:off x="2273880" y="3284819"/>
          <a:ext cx="405042" cy="49008"/>
        </a:xfrm>
        <a:custGeom>
          <a:avLst/>
          <a:gdLst/>
          <a:ahLst/>
          <a:cxnLst/>
          <a:rect l="0" t="0" r="0" b="0"/>
          <a:pathLst>
            <a:path>
              <a:moveTo>
                <a:pt x="0" y="24504"/>
              </a:moveTo>
              <a:lnTo>
                <a:pt x="405042" y="2450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2466275" y="3299198"/>
        <a:ext cx="20252" cy="20252"/>
      </dsp:txXfrm>
    </dsp:sp>
    <dsp:sp modelId="{7CE566DE-1A83-4967-BA92-D10E425E796A}">
      <dsp:nvSpPr>
        <dsp:cNvPr id="0" name=""/>
        <dsp:cNvSpPr/>
      </dsp:nvSpPr>
      <dsp:spPr>
        <a:xfrm>
          <a:off x="1805759" y="3511845"/>
          <a:ext cx="1341284" cy="1341284"/>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IN" sz="1400" b="1" kern="1200" dirty="0"/>
        </a:p>
      </dsp:txBody>
      <dsp:txXfrm>
        <a:off x="2002185" y="3708271"/>
        <a:ext cx="948432" cy="948432"/>
      </dsp:txXfrm>
    </dsp:sp>
    <dsp:sp modelId="{11E14DA4-AFC9-402C-AA86-02B4B8DF45D2}">
      <dsp:nvSpPr>
        <dsp:cNvPr id="0" name=""/>
        <dsp:cNvSpPr/>
      </dsp:nvSpPr>
      <dsp:spPr>
        <a:xfrm rot="9000000">
          <a:off x="1568557" y="2834610"/>
          <a:ext cx="350532" cy="49008"/>
        </a:xfrm>
        <a:custGeom>
          <a:avLst/>
          <a:gdLst/>
          <a:ahLst/>
          <a:cxnLst/>
          <a:rect l="0" t="0" r="0" b="0"/>
          <a:pathLst>
            <a:path>
              <a:moveTo>
                <a:pt x="0" y="24504"/>
              </a:moveTo>
              <a:lnTo>
                <a:pt x="350532" y="2450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rot="10800000">
        <a:off x="1735060" y="2850351"/>
        <a:ext cx="17526" cy="17526"/>
      </dsp:txXfrm>
    </dsp:sp>
    <dsp:sp modelId="{3C0EEC90-DDFF-48BF-B8F5-FCEFAEDA1993}">
      <dsp:nvSpPr>
        <dsp:cNvPr id="0" name=""/>
        <dsp:cNvSpPr/>
      </dsp:nvSpPr>
      <dsp:spPr>
        <a:xfrm>
          <a:off x="217532" y="2638681"/>
          <a:ext cx="1493010" cy="1341284"/>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IN" sz="1400" b="1" kern="1200" dirty="0"/>
        </a:p>
        <a:p>
          <a:pPr marL="0" lvl="0" indent="0" algn="ctr" defTabSz="622300">
            <a:lnSpc>
              <a:spcPct val="90000"/>
            </a:lnSpc>
            <a:spcBef>
              <a:spcPct val="0"/>
            </a:spcBef>
            <a:spcAft>
              <a:spcPct val="35000"/>
            </a:spcAft>
            <a:buNone/>
          </a:pPr>
          <a:endParaRPr lang="en-IN" sz="1400" b="1" kern="1200" dirty="0"/>
        </a:p>
        <a:p>
          <a:pPr marL="0" lvl="0" indent="0" algn="ctr" defTabSz="622300">
            <a:lnSpc>
              <a:spcPct val="90000"/>
            </a:lnSpc>
            <a:spcBef>
              <a:spcPct val="0"/>
            </a:spcBef>
            <a:spcAft>
              <a:spcPct val="35000"/>
            </a:spcAft>
            <a:buNone/>
          </a:pPr>
          <a:endParaRPr lang="en-IN" sz="1400" b="1" kern="1200" dirty="0"/>
        </a:p>
        <a:p>
          <a:pPr marL="0" lvl="0" indent="0" algn="ctr" defTabSz="622300">
            <a:lnSpc>
              <a:spcPct val="90000"/>
            </a:lnSpc>
            <a:spcBef>
              <a:spcPct val="0"/>
            </a:spcBef>
            <a:spcAft>
              <a:spcPct val="35000"/>
            </a:spcAft>
            <a:buNone/>
          </a:pPr>
          <a:endParaRPr lang="en-IN" sz="1400" b="1" kern="1200" dirty="0"/>
        </a:p>
        <a:p>
          <a:pPr marL="0" lvl="0" indent="0" algn="ctr" defTabSz="622300">
            <a:lnSpc>
              <a:spcPct val="90000"/>
            </a:lnSpc>
            <a:spcBef>
              <a:spcPct val="0"/>
            </a:spcBef>
            <a:spcAft>
              <a:spcPct val="35000"/>
            </a:spcAft>
            <a:buNone/>
          </a:pPr>
          <a:endParaRPr lang="en-IN" sz="1400" b="1" kern="1200" dirty="0"/>
        </a:p>
        <a:p>
          <a:pPr marL="0" lvl="0" indent="0" algn="ctr" defTabSz="622300">
            <a:lnSpc>
              <a:spcPct val="90000"/>
            </a:lnSpc>
            <a:spcBef>
              <a:spcPct val="0"/>
            </a:spcBef>
            <a:spcAft>
              <a:spcPct val="35000"/>
            </a:spcAft>
            <a:buNone/>
          </a:pPr>
          <a:endParaRPr lang="en-IN" sz="1400" b="1" kern="1200" dirty="0"/>
        </a:p>
        <a:p>
          <a:pPr marL="0" lvl="0" indent="0" algn="ctr" defTabSz="622300">
            <a:lnSpc>
              <a:spcPct val="90000"/>
            </a:lnSpc>
            <a:spcBef>
              <a:spcPct val="0"/>
            </a:spcBef>
            <a:spcAft>
              <a:spcPct val="35000"/>
            </a:spcAft>
            <a:buNone/>
          </a:pPr>
          <a:endParaRPr lang="en-IN" sz="1400" b="1" kern="1200" dirty="0"/>
        </a:p>
        <a:p>
          <a:pPr marL="0" lvl="0" indent="0" algn="ctr" defTabSz="622300">
            <a:lnSpc>
              <a:spcPct val="90000"/>
            </a:lnSpc>
            <a:spcBef>
              <a:spcPct val="0"/>
            </a:spcBef>
            <a:spcAft>
              <a:spcPct val="35000"/>
            </a:spcAft>
            <a:buNone/>
          </a:pPr>
          <a:endParaRPr lang="en-IN" sz="1400" b="1" kern="1200" dirty="0"/>
        </a:p>
      </dsp:txBody>
      <dsp:txXfrm>
        <a:off x="436178" y="2835107"/>
        <a:ext cx="1055718" cy="948432"/>
      </dsp:txXfrm>
    </dsp:sp>
    <dsp:sp modelId="{F6CE5A1F-17C6-4AB2-B46D-231469615FA0}">
      <dsp:nvSpPr>
        <dsp:cNvPr id="0" name=""/>
        <dsp:cNvSpPr/>
      </dsp:nvSpPr>
      <dsp:spPr>
        <a:xfrm rot="12600000">
          <a:off x="1517698" y="1975074"/>
          <a:ext cx="405042" cy="49008"/>
        </a:xfrm>
        <a:custGeom>
          <a:avLst/>
          <a:gdLst/>
          <a:ahLst/>
          <a:cxnLst/>
          <a:rect l="0" t="0" r="0" b="0"/>
          <a:pathLst>
            <a:path>
              <a:moveTo>
                <a:pt x="0" y="24504"/>
              </a:moveTo>
              <a:lnTo>
                <a:pt x="405042" y="2450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rot="10800000">
        <a:off x="1710093" y="1989452"/>
        <a:ext cx="20252" cy="20252"/>
      </dsp:txXfrm>
    </dsp:sp>
    <dsp:sp modelId="{F607A836-142C-495D-B4CC-27BB86D9DB60}">
      <dsp:nvSpPr>
        <dsp:cNvPr id="0" name=""/>
        <dsp:cNvSpPr/>
      </dsp:nvSpPr>
      <dsp:spPr>
        <a:xfrm>
          <a:off x="293395" y="892354"/>
          <a:ext cx="1341284" cy="1341284"/>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IN" sz="1400" b="1" kern="1200" dirty="0"/>
        </a:p>
      </dsp:txBody>
      <dsp:txXfrm>
        <a:off x="489821" y="1088780"/>
        <a:ext cx="948432" cy="94843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0.35033</cdr:x>
      <cdr:y>0.05986</cdr:y>
    </cdr:from>
    <cdr:to>
      <cdr:x>0.41979</cdr:x>
      <cdr:y>0.38991</cdr:y>
    </cdr:to>
    <cdr:sp macro="" textlink="">
      <cdr:nvSpPr>
        <cdr:cNvPr id="10" name="Right Brace 9">
          <a:extLst xmlns:a="http://schemas.openxmlformats.org/drawingml/2006/main">
            <a:ext uri="{FF2B5EF4-FFF2-40B4-BE49-F238E27FC236}">
              <a16:creationId xmlns:a16="http://schemas.microsoft.com/office/drawing/2014/main" id="{99D492E3-0B00-45B5-9F91-F407F6695BCE}"/>
            </a:ext>
          </a:extLst>
        </cdr:cNvPr>
        <cdr:cNvSpPr/>
      </cdr:nvSpPr>
      <cdr:spPr>
        <a:xfrm xmlns:a="http://schemas.openxmlformats.org/drawingml/2006/main">
          <a:off x="1976703" y="217001"/>
          <a:ext cx="391885" cy="1196466"/>
        </a:xfrm>
        <a:prstGeom xmlns:a="http://schemas.openxmlformats.org/drawingml/2006/main" prst="rightBrace">
          <a:avLst/>
        </a:prstGeom>
        <a:ln xmlns:a="http://schemas.openxmlformats.org/drawingml/2006/main" w="1905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0.55952</cdr:x>
      <cdr:y>0.04748</cdr:y>
    </cdr:from>
    <cdr:to>
      <cdr:x>0.65157</cdr:x>
      <cdr:y>0.68874</cdr:y>
    </cdr:to>
    <cdr:sp macro="" textlink="">
      <cdr:nvSpPr>
        <cdr:cNvPr id="11" name="Right Brace 10">
          <a:extLst xmlns:a="http://schemas.openxmlformats.org/drawingml/2006/main">
            <a:ext uri="{FF2B5EF4-FFF2-40B4-BE49-F238E27FC236}">
              <a16:creationId xmlns:a16="http://schemas.microsoft.com/office/drawing/2014/main" id="{3E4F7BE6-E9A0-429B-9FC3-33516155C662}"/>
            </a:ext>
          </a:extLst>
        </cdr:cNvPr>
        <cdr:cNvSpPr/>
      </cdr:nvSpPr>
      <cdr:spPr>
        <a:xfrm xmlns:a="http://schemas.openxmlformats.org/drawingml/2006/main" flipH="1">
          <a:off x="3157008" y="172111"/>
          <a:ext cx="519405" cy="2324610"/>
        </a:xfrm>
        <a:prstGeom xmlns:a="http://schemas.openxmlformats.org/drawingml/2006/main" prst="rightBrace">
          <a:avLst/>
        </a:prstGeom>
        <a:ln xmlns:a="http://schemas.openxmlformats.org/drawingml/2006/main" w="1905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815375" y="0"/>
            <a:ext cx="2918830" cy="495029"/>
          </a:xfrm>
          <a:prstGeom prst="rect">
            <a:avLst/>
          </a:prstGeom>
        </p:spPr>
        <p:txBody>
          <a:bodyPr vert="horz" lIns="92492" tIns="46246" rIns="92492" bIns="46246" rtlCol="0"/>
          <a:lstStyle>
            <a:lvl1pPr algn="r">
              <a:defRPr sz="1200"/>
            </a:lvl1pPr>
          </a:lstStyle>
          <a:p>
            <a:fld id="{912E29CD-D89C-4E58-A366-A425E74C7598}" type="datetimeFigureOut">
              <a:rPr lang="en-US" smtClean="0"/>
              <a:t>7/22/2019</a:t>
            </a:fld>
            <a:endParaRPr lang="en-US"/>
          </a:p>
        </p:txBody>
      </p:sp>
      <p:sp>
        <p:nvSpPr>
          <p:cNvPr id="4" name="Footer Placeholder 3"/>
          <p:cNvSpPr>
            <a:spLocks noGrp="1"/>
          </p:cNvSpPr>
          <p:nvPr>
            <p:ph type="ftr" sz="quarter" idx="2"/>
          </p:nvPr>
        </p:nvSpPr>
        <p:spPr>
          <a:xfrm>
            <a:off x="1" y="9371286"/>
            <a:ext cx="2918830" cy="495028"/>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815375" y="9371286"/>
            <a:ext cx="2918830" cy="495028"/>
          </a:xfrm>
          <a:prstGeom prst="rect">
            <a:avLst/>
          </a:prstGeom>
        </p:spPr>
        <p:txBody>
          <a:bodyPr vert="horz" lIns="92492" tIns="46246" rIns="92492" bIns="46246" rtlCol="0" anchor="b"/>
          <a:lstStyle>
            <a:lvl1pPr algn="r">
              <a:defRPr sz="1200"/>
            </a:lvl1pPr>
          </a:lstStyle>
          <a:p>
            <a:fld id="{8AB56B06-F0E3-49E5-8691-BEB33285DBCC}" type="slidenum">
              <a:rPr lang="en-US" smtClean="0"/>
              <a:t>‹#›</a:t>
            </a:fld>
            <a:endParaRPr lang="en-US"/>
          </a:p>
        </p:txBody>
      </p:sp>
    </p:spTree>
    <p:extLst>
      <p:ext uri="{BB962C8B-B14F-4D97-AF65-F5344CB8AC3E}">
        <p14:creationId xmlns:p14="http://schemas.microsoft.com/office/powerpoint/2010/main" val="461181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815375" y="0"/>
            <a:ext cx="2918830" cy="495029"/>
          </a:xfrm>
          <a:prstGeom prst="rect">
            <a:avLst/>
          </a:prstGeom>
        </p:spPr>
        <p:txBody>
          <a:bodyPr vert="horz" lIns="92492" tIns="46246" rIns="92492" bIns="46246" rtlCol="0"/>
          <a:lstStyle>
            <a:lvl1pPr algn="r">
              <a:defRPr sz="1200"/>
            </a:lvl1pPr>
          </a:lstStyle>
          <a:p>
            <a:fld id="{9B31C860-D7DD-48A5-AE57-68FE57BAB30D}" type="datetimeFigureOut">
              <a:rPr lang="en-US" smtClean="0"/>
              <a:t>7/22/2019</a:t>
            </a:fld>
            <a:endParaRPr lang="en-US"/>
          </a:p>
        </p:txBody>
      </p:sp>
      <p:sp>
        <p:nvSpPr>
          <p:cNvPr id="4" name="Slide Image Placeholder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73577" y="4748164"/>
            <a:ext cx="5388610" cy="3884861"/>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1286"/>
            <a:ext cx="2918830" cy="495028"/>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815375" y="9371286"/>
            <a:ext cx="2918830" cy="495028"/>
          </a:xfrm>
          <a:prstGeom prst="rect">
            <a:avLst/>
          </a:prstGeom>
        </p:spPr>
        <p:txBody>
          <a:bodyPr vert="horz" lIns="92492" tIns="46246" rIns="92492" bIns="46246" rtlCol="0" anchor="b"/>
          <a:lstStyle>
            <a:lvl1pPr algn="r">
              <a:defRPr sz="1200"/>
            </a:lvl1pPr>
          </a:lstStyle>
          <a:p>
            <a:fld id="{215E6C72-DF81-4467-BF85-A196EF4E6173}" type="slidenum">
              <a:rPr lang="en-US" smtClean="0"/>
              <a:t>‹#›</a:t>
            </a:fld>
            <a:endParaRPr lang="en-US"/>
          </a:p>
        </p:txBody>
      </p:sp>
    </p:spTree>
    <p:extLst>
      <p:ext uri="{BB962C8B-B14F-4D97-AF65-F5344CB8AC3E}">
        <p14:creationId xmlns:p14="http://schemas.microsoft.com/office/powerpoint/2010/main" val="1535988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Power_(sociolog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5E6C72-DF81-4467-BF85-A196EF4E6173}" type="slidenum">
              <a:rPr lang="en-US" smtClean="0"/>
              <a:t>1</a:t>
            </a:fld>
            <a:endParaRPr lang="en-US"/>
          </a:p>
        </p:txBody>
      </p:sp>
    </p:spTree>
    <p:extLst>
      <p:ext uri="{BB962C8B-B14F-4D97-AF65-F5344CB8AC3E}">
        <p14:creationId xmlns:p14="http://schemas.microsoft.com/office/powerpoint/2010/main" val="2608960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organizational development, the program focused to strengthen the capacity of community organizations: in their governance, management, advocacy networking, resource mobilizations etc.</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financial security was calculated considering factors like </a:t>
            </a:r>
            <a:r>
              <a:rPr lang="en-US" sz="1200" kern="1200" dirty="0">
                <a:solidFill>
                  <a:schemeClr val="tx1"/>
                </a:solidFill>
                <a:effectLst/>
                <a:latin typeface="+mn-lt"/>
                <a:ea typeface="+mn-ea"/>
                <a:cs typeface="+mn-cs"/>
              </a:rPr>
              <a:t>having a savings account, investment in</a:t>
            </a:r>
            <a:r>
              <a:rPr lang="en-IN" sz="1200" kern="1200" dirty="0">
                <a:solidFill>
                  <a:schemeClr val="tx1"/>
                </a:solidFill>
                <a:effectLst/>
                <a:latin typeface="+mn-lt"/>
                <a:ea typeface="+mn-ea"/>
                <a:cs typeface="+mn-cs"/>
              </a:rPr>
              <a:t> schemes, insurance products, had an alternative source of income, and had not taken any loan from informal sources</a:t>
            </a:r>
            <a:r>
              <a:rPr lang="en-US" dirty="0"/>
              <a:t> etc.</a:t>
            </a:r>
          </a:p>
          <a:p>
            <a:endParaRPr lang="en-US" dirty="0"/>
          </a:p>
        </p:txBody>
      </p:sp>
      <p:sp>
        <p:nvSpPr>
          <p:cNvPr id="4" name="Slide Number Placeholder 3"/>
          <p:cNvSpPr>
            <a:spLocks noGrp="1"/>
          </p:cNvSpPr>
          <p:nvPr>
            <p:ph type="sldNum" sz="quarter" idx="10"/>
          </p:nvPr>
        </p:nvSpPr>
        <p:spPr/>
        <p:txBody>
          <a:bodyPr/>
          <a:lstStyle/>
          <a:p>
            <a:fld id="{215E6C72-DF81-4467-BF85-A196EF4E6173}" type="slidenum">
              <a:rPr lang="en-US" smtClean="0"/>
              <a:t>3</a:t>
            </a:fld>
            <a:endParaRPr lang="en-US"/>
          </a:p>
        </p:txBody>
      </p:sp>
    </p:spTree>
    <p:extLst>
      <p:ext uri="{BB962C8B-B14F-4D97-AF65-F5344CB8AC3E}">
        <p14:creationId xmlns:p14="http://schemas.microsoft.com/office/powerpoint/2010/main" val="3158562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15E6C72-DF81-4467-BF85-A196EF4E6173}" type="slidenum">
              <a:rPr lang="en-US" smtClean="0"/>
              <a:t>4</a:t>
            </a:fld>
            <a:endParaRPr lang="en-US"/>
          </a:p>
        </p:txBody>
      </p:sp>
    </p:spTree>
    <p:extLst>
      <p:ext uri="{BB962C8B-B14F-4D97-AF65-F5344CB8AC3E}">
        <p14:creationId xmlns:p14="http://schemas.microsoft.com/office/powerpoint/2010/main" val="2973809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1317625"/>
            <a:ext cx="6324600" cy="3557588"/>
          </a:xfrm>
        </p:spPr>
      </p:sp>
      <p:sp>
        <p:nvSpPr>
          <p:cNvPr id="3" name="Notes Placeholder 2"/>
          <p:cNvSpPr>
            <a:spLocks noGrp="1"/>
          </p:cNvSpPr>
          <p:nvPr>
            <p:ph type="body" idx="1"/>
          </p:nvPr>
        </p:nvSpPr>
        <p:spPr/>
        <p:txBody>
          <a:bodyPr/>
          <a:lstStyle/>
          <a:p>
            <a:r>
              <a:rPr lang="en-US" dirty="0"/>
              <a:t>Nearly 1 lakh KPs were covered across 38 </a:t>
            </a:r>
            <a:r>
              <a:rPr lang="en-US" dirty="0" err="1"/>
              <a:t>COs.</a:t>
            </a:r>
            <a:r>
              <a:rPr lang="en-US" dirty="0"/>
              <a:t> </a:t>
            </a:r>
          </a:p>
        </p:txBody>
      </p:sp>
      <p:sp>
        <p:nvSpPr>
          <p:cNvPr id="4" name="Slide Number Placeholder 3"/>
          <p:cNvSpPr>
            <a:spLocks noGrp="1"/>
          </p:cNvSpPr>
          <p:nvPr>
            <p:ph type="sldNum" sz="quarter" idx="10"/>
          </p:nvPr>
        </p:nvSpPr>
        <p:spPr/>
        <p:txBody>
          <a:bodyPr/>
          <a:lstStyle/>
          <a:p>
            <a:fld id="{215E6C72-DF81-4467-BF85-A196EF4E6173}" type="slidenum">
              <a:rPr lang="en-US" smtClean="0"/>
              <a:t>5</a:t>
            </a:fld>
            <a:endParaRPr lang="en-US"/>
          </a:p>
        </p:txBody>
      </p:sp>
    </p:spTree>
    <p:extLst>
      <p:ext uri="{BB962C8B-B14F-4D97-AF65-F5344CB8AC3E}">
        <p14:creationId xmlns:p14="http://schemas.microsoft.com/office/powerpoint/2010/main" val="3759049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3488"/>
            <a:ext cx="5919787" cy="3330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CO strength as measured during Baseline and End-line: </a:t>
            </a:r>
            <a:r>
              <a:rPr lang="en-US" sz="1200" dirty="0">
                <a:solidFill>
                  <a:schemeClr val="tx1">
                    <a:lumMod val="50000"/>
                  </a:schemeClr>
                </a:solidFill>
              </a:rPr>
              <a:t>Strength score was categorized into 2</a:t>
            </a:r>
            <a:r>
              <a:rPr lang="en-US" sz="1200" b="1" dirty="0">
                <a:solidFill>
                  <a:schemeClr val="tx1">
                    <a:lumMod val="50000"/>
                  </a:schemeClr>
                </a:solidFill>
              </a:rPr>
              <a:t> </a:t>
            </a:r>
            <a:r>
              <a:rPr lang="en-US" sz="1200" dirty="0">
                <a:solidFill>
                  <a:schemeClr val="tx1">
                    <a:lumMod val="50000"/>
                  </a:schemeClr>
                </a:solidFill>
              </a:rPr>
              <a:t>categories: High and Low based on the median split</a:t>
            </a:r>
          </a:p>
          <a:p>
            <a:endParaRPr lang="en-US" dirty="0"/>
          </a:p>
        </p:txBody>
      </p:sp>
      <p:sp>
        <p:nvSpPr>
          <p:cNvPr id="4" name="Slide Number Placeholder 3"/>
          <p:cNvSpPr>
            <a:spLocks noGrp="1"/>
          </p:cNvSpPr>
          <p:nvPr>
            <p:ph type="sldNum" sz="quarter" idx="10"/>
          </p:nvPr>
        </p:nvSpPr>
        <p:spPr/>
        <p:txBody>
          <a:bodyPr/>
          <a:lstStyle/>
          <a:p>
            <a:fld id="{215E6C72-DF81-4467-BF85-A196EF4E6173}" type="slidenum">
              <a:rPr lang="en-US" smtClean="0"/>
              <a:t>7</a:t>
            </a:fld>
            <a:endParaRPr lang="en-US"/>
          </a:p>
        </p:txBody>
      </p:sp>
    </p:spTree>
    <p:extLst>
      <p:ext uri="{BB962C8B-B14F-4D97-AF65-F5344CB8AC3E}">
        <p14:creationId xmlns:p14="http://schemas.microsoft.com/office/powerpoint/2010/main" val="3978091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3488"/>
            <a:ext cx="5919787" cy="3330575"/>
          </a:xfrm>
        </p:spPr>
      </p:sp>
      <p:sp>
        <p:nvSpPr>
          <p:cNvPr id="3" name="Notes Placeholder 2"/>
          <p:cNvSpPr>
            <a:spLocks noGrp="1"/>
          </p:cNvSpPr>
          <p:nvPr>
            <p:ph type="body" idx="1"/>
          </p:nvPr>
        </p:nvSpPr>
        <p:spPr/>
        <p:txBody>
          <a:bodyPr/>
          <a:lstStyle/>
          <a:p>
            <a:pPr>
              <a:spcBef>
                <a:spcPts val="600"/>
              </a:spcBef>
              <a:buFont typeface="Wingdings" panose="05000000000000000000" pitchFamily="2" charset="2"/>
              <a:buNone/>
            </a:pPr>
            <a:r>
              <a:rPr lang="en-US" sz="2000" b="1" i="1" dirty="0"/>
              <a:t>Financial security, a composite index, derived by combining various financial service related indicators (Based on composite score and median split, Low and High Financial security was categorized)</a:t>
            </a:r>
          </a:p>
          <a:p>
            <a:pPr>
              <a:spcBef>
                <a:spcPts val="600"/>
              </a:spcBef>
              <a:buFont typeface="Wingdings" panose="05000000000000000000" pitchFamily="2" charset="2"/>
              <a:buNone/>
            </a:pPr>
            <a:endParaRPr lang="en-US" sz="2000" b="1" i="1" dirty="0">
              <a:solidFill>
                <a:schemeClr val="tx1"/>
              </a:solidFill>
            </a:endParaRPr>
          </a:p>
          <a:p>
            <a:pPr>
              <a:spcBef>
                <a:spcPts val="600"/>
              </a:spcBef>
              <a:buFont typeface="Wingdings" panose="05000000000000000000" pitchFamily="2" charset="2"/>
              <a:buNone/>
            </a:pPr>
            <a:r>
              <a:rPr lang="en-US" sz="2000" dirty="0">
                <a:solidFill>
                  <a:schemeClr val="tx1"/>
                </a:solidFill>
              </a:rPr>
              <a:t>Savings and investments improved by three times from baseline to end-line</a:t>
            </a:r>
          </a:p>
          <a:p>
            <a:pPr lvl="1">
              <a:spcBef>
                <a:spcPts val="600"/>
              </a:spcBef>
              <a:buFont typeface="Courier New" panose="02070309020205020404" pitchFamily="49" charset="0"/>
              <a:buChar char="o"/>
            </a:pPr>
            <a:r>
              <a:rPr lang="en-IN" sz="1600" dirty="0">
                <a:solidFill>
                  <a:schemeClr val="tx1"/>
                </a:solidFill>
              </a:rPr>
              <a:t>O</a:t>
            </a:r>
            <a:r>
              <a:rPr lang="en-US" sz="1600" dirty="0">
                <a:solidFill>
                  <a:schemeClr val="tx1"/>
                </a:solidFill>
              </a:rPr>
              <a:t>n an average, FSWs saved  nearly </a:t>
            </a:r>
            <a:r>
              <a:rPr lang="en-IN" sz="1800" dirty="0"/>
              <a:t>₹</a:t>
            </a:r>
            <a:r>
              <a:rPr lang="en-US" sz="1600" dirty="0">
                <a:solidFill>
                  <a:schemeClr val="tx1"/>
                </a:solidFill>
              </a:rPr>
              <a:t> 4,000 in SHG, and micro-finance</a:t>
            </a:r>
          </a:p>
          <a:p>
            <a:pPr lvl="1">
              <a:spcBef>
                <a:spcPts val="600"/>
              </a:spcBef>
              <a:buFont typeface="Courier New" panose="02070309020205020404" pitchFamily="49" charset="0"/>
              <a:buChar char="o"/>
            </a:pPr>
            <a:r>
              <a:rPr lang="en-IN" sz="1600" dirty="0">
                <a:solidFill>
                  <a:schemeClr val="tx1"/>
                </a:solidFill>
              </a:rPr>
              <a:t>FSWs make on an average, 2 transactions at the bank in a quarter</a:t>
            </a:r>
          </a:p>
          <a:p>
            <a:pPr lvl="1">
              <a:spcBef>
                <a:spcPts val="600"/>
              </a:spcBef>
              <a:buFont typeface="Courier New" panose="02070309020205020404" pitchFamily="49" charset="0"/>
              <a:buChar char="o"/>
            </a:pPr>
            <a:r>
              <a:rPr lang="en-IN" sz="1600" dirty="0">
                <a:solidFill>
                  <a:schemeClr val="tx1"/>
                </a:solidFill>
              </a:rPr>
              <a:t>82% do not need permission from someone to withdraw money</a:t>
            </a:r>
          </a:p>
          <a:p>
            <a:pPr lvl="1">
              <a:spcBef>
                <a:spcPts val="600"/>
              </a:spcBef>
              <a:buFont typeface="Courier New" panose="02070309020205020404" pitchFamily="49" charset="0"/>
              <a:buChar char="o"/>
            </a:pPr>
            <a:endParaRPr lang="en-IN" sz="1600" dirty="0">
              <a:solidFill>
                <a:schemeClr val="tx1"/>
              </a:solidFill>
            </a:endParaRPr>
          </a:p>
          <a:p>
            <a:pPr>
              <a:spcBef>
                <a:spcPts val="600"/>
              </a:spcBef>
              <a:buFont typeface="Wingdings" panose="05000000000000000000" pitchFamily="2" charset="2"/>
              <a:buChar char="v"/>
            </a:pPr>
            <a:r>
              <a:rPr lang="en-IN" sz="2000" dirty="0">
                <a:solidFill>
                  <a:schemeClr val="tx1"/>
                </a:solidFill>
              </a:rPr>
              <a:t>FSWs took loan mainly for personal or family member’s health issues (~ 8%)</a:t>
            </a:r>
          </a:p>
          <a:p>
            <a:pPr lvl="1">
              <a:spcBef>
                <a:spcPts val="600"/>
              </a:spcBef>
              <a:buFont typeface="Courier New" panose="02070309020205020404" pitchFamily="49" charset="0"/>
              <a:buChar char="o"/>
            </a:pPr>
            <a:r>
              <a:rPr lang="en-IN" sz="1600" dirty="0">
                <a:solidFill>
                  <a:schemeClr val="tx1"/>
                </a:solidFill>
              </a:rPr>
              <a:t>4% took a new loan to repay an old loan</a:t>
            </a:r>
            <a:endParaRPr lang="en-US" sz="16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215E6C72-DF81-4467-BF85-A196EF4E6173}" type="slidenum">
              <a:rPr lang="en-US" smtClean="0"/>
              <a:t>8</a:t>
            </a:fld>
            <a:endParaRPr lang="en-US"/>
          </a:p>
        </p:txBody>
      </p:sp>
    </p:spTree>
    <p:extLst>
      <p:ext uri="{BB962C8B-B14F-4D97-AF65-F5344CB8AC3E}">
        <p14:creationId xmlns:p14="http://schemas.microsoft.com/office/powerpoint/2010/main" val="588414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3488"/>
            <a:ext cx="5919787" cy="3330575"/>
          </a:xfrm>
        </p:spPr>
      </p:sp>
      <p:sp>
        <p:nvSpPr>
          <p:cNvPr id="3" name="Notes Placeholder 2"/>
          <p:cNvSpPr>
            <a:spLocks noGrp="1"/>
          </p:cNvSpPr>
          <p:nvPr>
            <p:ph type="body" idx="1"/>
          </p:nvPr>
        </p:nvSpPr>
        <p:spPr/>
        <p:txBody>
          <a:bodyPr/>
          <a:lstStyle/>
          <a:p>
            <a:r>
              <a:rPr lang="en-IN" dirty="0"/>
              <a:t>CO strength as measured during End-line</a:t>
            </a:r>
            <a:endParaRPr lang="en-US" dirty="0"/>
          </a:p>
        </p:txBody>
      </p:sp>
      <p:sp>
        <p:nvSpPr>
          <p:cNvPr id="4" name="Slide Number Placeholder 3"/>
          <p:cNvSpPr>
            <a:spLocks noGrp="1"/>
          </p:cNvSpPr>
          <p:nvPr>
            <p:ph type="sldNum" sz="quarter" idx="10"/>
          </p:nvPr>
        </p:nvSpPr>
        <p:spPr/>
        <p:txBody>
          <a:bodyPr/>
          <a:lstStyle/>
          <a:p>
            <a:fld id="{215E6C72-DF81-4467-BF85-A196EF4E6173}" type="slidenum">
              <a:rPr lang="en-US" smtClean="0"/>
              <a:t>9</a:t>
            </a:fld>
            <a:endParaRPr lang="en-US"/>
          </a:p>
        </p:txBody>
      </p:sp>
    </p:spTree>
    <p:extLst>
      <p:ext uri="{BB962C8B-B14F-4D97-AF65-F5344CB8AC3E}">
        <p14:creationId xmlns:p14="http://schemas.microsoft.com/office/powerpoint/2010/main" val="2675095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3488"/>
            <a:ext cx="5919787" cy="3330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Self-efficacy is a FSW’s belief in his or her ability to succeed in a particular situation (For example condom use or health services utilization).</a:t>
            </a:r>
          </a:p>
          <a:p>
            <a:pPr marL="0" marR="0" algn="just">
              <a:lnSpc>
                <a:spcPct val="107000"/>
              </a:lnSpc>
              <a:spcBef>
                <a:spcPts val="0"/>
              </a:spcBef>
              <a:spcAft>
                <a:spcPts val="0"/>
              </a:spcAft>
            </a:pPr>
            <a:r>
              <a:rPr lang="en-US" sz="1200" dirty="0">
                <a:effectLst/>
              </a:rPr>
              <a:t>Condom use: How frequently were you able to insist on using a condom with each client/partner under following circumstances (Always):</a:t>
            </a:r>
          </a:p>
          <a:p>
            <a:r>
              <a:rPr lang="en-US" sz="1200" dirty="0">
                <a:effectLst/>
              </a:rPr>
              <a:t> </a:t>
            </a:r>
            <a:r>
              <a:rPr lang="en-US" sz="1200" kern="1200" dirty="0">
                <a:solidFill>
                  <a:schemeClr val="tx1"/>
                </a:solidFill>
                <a:effectLst/>
                <a:latin typeface="+mn-lt"/>
                <a:ea typeface="+mn-ea"/>
                <a:cs typeface="+mn-cs"/>
              </a:rPr>
              <a:t>Even when he got angry with you</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Even when he offered you more money for sex without a condom</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Even when you have consumed alcohol</a:t>
            </a:r>
            <a:endParaRPr lang="en-IN" sz="1200" kern="1200" dirty="0">
              <a:solidFill>
                <a:schemeClr val="tx1"/>
              </a:solidFill>
              <a:effectLst/>
              <a:latin typeface="+mn-lt"/>
              <a:ea typeface="+mn-ea"/>
              <a:cs typeface="+mn-cs"/>
            </a:endParaRPr>
          </a:p>
          <a:p>
            <a:pPr marL="0" marR="0" algn="just">
              <a:lnSpc>
                <a:spcPct val="107000"/>
              </a:lnSpc>
              <a:spcBef>
                <a:spcPts val="0"/>
              </a:spcBef>
              <a:spcAft>
                <a:spcPts val="0"/>
              </a:spcAft>
            </a:pPr>
            <a:endParaRPr lang="en-US" sz="1200" dirty="0">
              <a:effectLst/>
            </a:endParaRPr>
          </a:p>
          <a:p>
            <a:pPr marL="0" marR="0" algn="just">
              <a:lnSpc>
                <a:spcPct val="107000"/>
              </a:lnSpc>
              <a:spcBef>
                <a:spcPts val="0"/>
              </a:spcBef>
              <a:spcAft>
                <a:spcPts val="0"/>
              </a:spcAft>
            </a:pPr>
            <a:r>
              <a:rPr lang="en-US" sz="1200" dirty="0">
                <a:effectLst/>
              </a:rPr>
              <a:t>Health services utilization: .How confidently you have gone to the government health clinic to get health services you needed even if the health workers there treated you badly? (Always)</a:t>
            </a:r>
          </a:p>
          <a:p>
            <a:pPr marL="0" marR="0" algn="just">
              <a:lnSpc>
                <a:spcPct val="107000"/>
              </a:lnSpc>
              <a:spcBef>
                <a:spcPts val="0"/>
              </a:spcBef>
              <a:spcAft>
                <a:spcPts val="0"/>
              </a:spcAft>
            </a:pPr>
            <a:r>
              <a:rPr lang="en-US" sz="1200" dirty="0">
                <a:effectLst/>
              </a:rPr>
              <a:t>2.How confidently have gone to the government health clinic to get the health services you needed even if the health workers know you are a sex worker? (Always)</a:t>
            </a:r>
          </a:p>
          <a:p>
            <a:pPr marL="0" marR="0" algn="just">
              <a:lnSpc>
                <a:spcPct val="107000"/>
              </a:lnSpc>
              <a:spcBef>
                <a:spcPts val="0"/>
              </a:spcBef>
              <a:spcAft>
                <a:spcPts val="0"/>
              </a:spcAft>
            </a:pPr>
            <a:r>
              <a:rPr lang="en-US" sz="1200" dirty="0">
                <a:effectLst/>
              </a:rPr>
              <a:t>3.How confidently you have gone to the other health clinics to get reproductive health services you needed even if the health workers there treated you badly? (Always)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Individual agency: </a:t>
            </a:r>
            <a:r>
              <a:rPr lang="en-US" sz="1200" b="1" i="0" kern="1200" dirty="0">
                <a:solidFill>
                  <a:schemeClr val="tx1"/>
                </a:solidFill>
                <a:effectLst/>
                <a:latin typeface="+mn-lt"/>
                <a:ea typeface="+mn-ea"/>
                <a:cs typeface="+mn-cs"/>
              </a:rPr>
              <a:t>agency</a:t>
            </a:r>
            <a:r>
              <a:rPr lang="en-US" sz="1200" b="0" i="0" kern="1200" dirty="0">
                <a:solidFill>
                  <a:schemeClr val="tx1"/>
                </a:solidFill>
                <a:effectLst/>
                <a:latin typeface="+mn-lt"/>
                <a:ea typeface="+mn-ea"/>
                <a:cs typeface="+mn-cs"/>
              </a:rPr>
              <a:t> is the capacity of individuals to act independently and to make their own free choices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a:solidFill>
                  <a:schemeClr val="tx1"/>
                </a:solidFill>
                <a:effectLst/>
                <a:latin typeface="+mn-lt"/>
                <a:ea typeface="+mn-ea"/>
                <a:cs typeface="+mn-cs"/>
              </a:rPr>
              <a:t>In past one year, when you are tired, how often do you take clients when you do not want to?</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last one month, have you turned away clients when they refused to use a condom during sex?</a:t>
            </a:r>
            <a:endParaRPr lang="en-I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Self-confidence: </a:t>
            </a:r>
            <a:r>
              <a:rPr lang="en-US" sz="1200" b="1" i="0" kern="1200" dirty="0">
                <a:solidFill>
                  <a:schemeClr val="tx1"/>
                </a:solidFill>
                <a:effectLst/>
                <a:latin typeface="+mn-lt"/>
                <a:ea typeface="+mn-ea"/>
                <a:cs typeface="+mn-cs"/>
              </a:rPr>
              <a:t>self-confidence</a:t>
            </a:r>
            <a:r>
              <a:rPr lang="en-US" sz="1200" b="0" i="0" kern="1200" dirty="0">
                <a:solidFill>
                  <a:schemeClr val="tx1"/>
                </a:solidFill>
                <a:effectLst/>
                <a:latin typeface="+mn-lt"/>
                <a:ea typeface="+mn-ea"/>
                <a:cs typeface="+mn-cs"/>
              </a:rPr>
              <a:t> self-assurance in one's personal judgment, ability, </a:t>
            </a:r>
            <a:r>
              <a:rPr lang="en-US" sz="1200" b="0" i="0" u="none" strike="noStrike" kern="1200" dirty="0">
                <a:solidFill>
                  <a:schemeClr val="tx1"/>
                </a:solidFill>
                <a:effectLst/>
                <a:latin typeface="+mn-lt"/>
                <a:ea typeface="+mn-ea"/>
                <a:cs typeface="+mn-cs"/>
                <a:hlinkClick r:id="rId3" tooltip="Power (sociology)"/>
              </a:rPr>
              <a:t>power</a:t>
            </a:r>
            <a:r>
              <a:rPr lang="en-US" sz="1200" b="0" i="0" kern="1200" dirty="0">
                <a:solidFill>
                  <a:schemeClr val="tx1"/>
                </a:solidFill>
                <a:effectLst/>
                <a:latin typeface="+mn-lt"/>
                <a:ea typeface="+mn-ea"/>
                <a:cs typeface="+mn-cs"/>
              </a:rPr>
              <a:t>, etc. One's self confidence increases from experiences of having mastered particular activities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a:solidFill>
                  <a:schemeClr val="tx1"/>
                </a:solidFill>
                <a:effectLst/>
                <a:latin typeface="+mn-lt"/>
                <a:ea typeface="+mn-ea"/>
                <a:cs typeface="+mn-cs"/>
              </a:rPr>
              <a:t>How confident do you feel speaking your opinion in any training or CO meeting?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confident do you feel when you have to talk to a bank officer/manager?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confident do you feel when you have to talk to a CO Manager?</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confident do you feel when you have to talk to a Field worker/ Champion?</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confident are you that you can go to a PDS service to avail services?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confident do you feel in giving advice to a fellow sex worker in accessing HIV services?</a:t>
            </a:r>
            <a:endParaRPr lang="en-IN"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15E6C72-DF81-4467-BF85-A196EF4E6173}" type="slidenum">
              <a:rPr lang="en-US" smtClean="0"/>
              <a:t>10</a:t>
            </a:fld>
            <a:endParaRPr lang="en-US"/>
          </a:p>
        </p:txBody>
      </p:sp>
    </p:spTree>
    <p:extLst>
      <p:ext uri="{BB962C8B-B14F-4D97-AF65-F5344CB8AC3E}">
        <p14:creationId xmlns:p14="http://schemas.microsoft.com/office/powerpoint/2010/main" val="3362742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3488"/>
            <a:ext cx="5919787" cy="3330575"/>
          </a:xfrm>
        </p:spPr>
      </p:sp>
      <p:sp>
        <p:nvSpPr>
          <p:cNvPr id="3" name="Notes Placeholder 2"/>
          <p:cNvSpPr>
            <a:spLocks noGrp="1"/>
          </p:cNvSpPr>
          <p:nvPr>
            <p:ph type="body" idx="1"/>
          </p:nvPr>
        </p:nvSpPr>
        <p:spPr/>
        <p:txBody>
          <a:bodyPr/>
          <a:lstStyle/>
          <a:p>
            <a:pPr marL="457200" indent="-457200" algn="just">
              <a:buFont typeface="Arial" panose="020B0604020202020204" pitchFamily="34" charset="0"/>
              <a:buChar char="•"/>
            </a:pPr>
            <a:r>
              <a:rPr lang="en-IN" sz="1200" dirty="0"/>
              <a:t>Intervention to strengthen key population led COs showed significant improvement in their strength, which ultimately helping to improve the financial security among FSWs. </a:t>
            </a:r>
          </a:p>
          <a:p>
            <a:pPr marL="457200" indent="-457200" algn="just">
              <a:buFont typeface="Arial" panose="020B0604020202020204" pitchFamily="34" charset="0"/>
              <a:buChar char="•"/>
            </a:pPr>
            <a:endParaRPr lang="en-IN" sz="1200" dirty="0"/>
          </a:p>
          <a:p>
            <a:pPr marL="457200" indent="-457200" algn="just">
              <a:buFont typeface="Arial" panose="020B0604020202020204" pitchFamily="34" charset="0"/>
              <a:buChar char="•"/>
            </a:pPr>
            <a:r>
              <a:rPr lang="en-IN" sz="1200" dirty="0"/>
              <a:t>Enhanced financial security is key to improve the self-efficacy, self confidence and individual agency among FSWs.</a:t>
            </a:r>
          </a:p>
        </p:txBody>
      </p:sp>
      <p:sp>
        <p:nvSpPr>
          <p:cNvPr id="4" name="Slide Number Placeholder 3"/>
          <p:cNvSpPr>
            <a:spLocks noGrp="1"/>
          </p:cNvSpPr>
          <p:nvPr>
            <p:ph type="sldNum" sz="quarter" idx="10"/>
          </p:nvPr>
        </p:nvSpPr>
        <p:spPr/>
        <p:txBody>
          <a:bodyPr/>
          <a:lstStyle/>
          <a:p>
            <a:fld id="{215E6C72-DF81-4467-BF85-A196EF4E6173}" type="slidenum">
              <a:rPr lang="en-US" smtClean="0"/>
              <a:t>11</a:t>
            </a:fld>
            <a:endParaRPr lang="en-US"/>
          </a:p>
        </p:txBody>
      </p:sp>
    </p:spTree>
    <p:extLst>
      <p:ext uri="{BB962C8B-B14F-4D97-AF65-F5344CB8AC3E}">
        <p14:creationId xmlns:p14="http://schemas.microsoft.com/office/powerpoint/2010/main" val="3973125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2400" y="1828805"/>
            <a:ext cx="9855200" cy="1470025"/>
          </a:xfrm>
        </p:spPr>
        <p:txBody>
          <a:bodyPr/>
          <a:lstStyle>
            <a:lvl1pPr>
              <a:defRPr b="0" cap="all" baseline="0">
                <a:solidFill>
                  <a:srgbClr val="003A5D"/>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422400" y="3581400"/>
            <a:ext cx="8534400" cy="1752600"/>
          </a:xfr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401" y="152400"/>
            <a:ext cx="2336799" cy="1109472"/>
          </a:xfrm>
          <a:prstGeom prst="rect">
            <a:avLst/>
          </a:prstGeom>
        </p:spPr>
      </p:pic>
      <p:cxnSp>
        <p:nvCxnSpPr>
          <p:cNvPr id="8" name="Straight Connector 7"/>
          <p:cNvCxnSpPr/>
          <p:nvPr/>
        </p:nvCxnSpPr>
        <p:spPr>
          <a:xfrm>
            <a:off x="609600" y="1371600"/>
            <a:ext cx="109728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0"/>
          </p:nvPr>
        </p:nvSpPr>
        <p:spPr/>
        <p:txBody>
          <a:bodyPr/>
          <a:lstStyle/>
          <a:p>
            <a:fld id="{6270D5E2-CE76-4807-B389-7B45CE350608}" type="slidenum">
              <a:rPr lang="en-IN" smtClean="0"/>
              <a:t>‹#›</a:t>
            </a:fld>
            <a:endParaRPr lang="en-IN"/>
          </a:p>
        </p:txBody>
      </p:sp>
    </p:spTree>
    <p:extLst>
      <p:ext uri="{BB962C8B-B14F-4D97-AF65-F5344CB8AC3E}">
        <p14:creationId xmlns:p14="http://schemas.microsoft.com/office/powerpoint/2010/main" val="102849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bout the Council">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1447800"/>
            <a:ext cx="5384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97600" y="1447800"/>
            <a:ext cx="5384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txBox="1">
            <a:spLocks/>
          </p:cNvSpPr>
          <p:nvPr userDrawn="1"/>
        </p:nvSpPr>
        <p:spPr>
          <a:xfrm>
            <a:off x="2389717" y="4648200"/>
            <a:ext cx="7315200" cy="8048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50" b="1" dirty="0">
                <a:solidFill>
                  <a:schemeClr val="tx2">
                    <a:lumMod val="75000"/>
                  </a:schemeClr>
                </a:solidFill>
                <a:latin typeface="Franklin Gothic Book" panose="020B0503020102020204" pitchFamily="34" charset="0"/>
              </a:rPr>
              <a:t>The Population Council conducts research and delivers solutions that improve lives around the world. Big ideas supported by evidence: It’s our model for global change.</a:t>
            </a:r>
          </a:p>
          <a:p>
            <a:pPr marL="0" indent="0">
              <a:buNone/>
            </a:pPr>
            <a:endParaRPr lang="en-US" sz="1650" dirty="0">
              <a:latin typeface="Franklin Gothic Book" panose="020B0503020102020204" pitchFamily="34" charset="0"/>
            </a:endParaRPr>
          </a:p>
        </p:txBody>
      </p:sp>
      <p:sp>
        <p:nvSpPr>
          <p:cNvPr id="6" name="TextBox 5"/>
          <p:cNvSpPr txBox="1"/>
          <p:nvPr userDrawn="1"/>
        </p:nvSpPr>
        <p:spPr>
          <a:xfrm>
            <a:off x="914400" y="533403"/>
            <a:ext cx="4545924" cy="600164"/>
          </a:xfrm>
          <a:prstGeom prst="rect">
            <a:avLst/>
          </a:prstGeom>
          <a:noFill/>
        </p:spPr>
        <p:txBody>
          <a:bodyPr wrap="none" rtlCol="0">
            <a:spAutoFit/>
          </a:bodyPr>
          <a:lstStyle/>
          <a:p>
            <a:r>
              <a:rPr lang="en-US" sz="3300" b="1" dirty="0">
                <a:solidFill>
                  <a:srgbClr val="005581"/>
                </a:solidFill>
                <a:latin typeface="Franklin Gothic Book" panose="020B0503020102020204" pitchFamily="34" charset="0"/>
              </a:rPr>
              <a:t>Ideas</a:t>
            </a:r>
            <a:r>
              <a:rPr lang="en-US" sz="3300" b="1" dirty="0">
                <a:solidFill>
                  <a:srgbClr val="005581"/>
                </a:solidFill>
                <a:latin typeface="Adobe Garamond Pro" pitchFamily="18" charset="0"/>
              </a:rPr>
              <a:t>.</a:t>
            </a:r>
            <a:r>
              <a:rPr lang="en-US" sz="3300" b="1" dirty="0">
                <a:solidFill>
                  <a:srgbClr val="005581"/>
                </a:solidFill>
                <a:latin typeface="Franklin Gothic Book" panose="020B0503020102020204" pitchFamily="34" charset="0"/>
              </a:rPr>
              <a:t> Evidence</a:t>
            </a:r>
            <a:r>
              <a:rPr lang="en-US" sz="3300" b="1" dirty="0">
                <a:solidFill>
                  <a:srgbClr val="005581"/>
                </a:solidFill>
                <a:latin typeface="Adobe Garamond Pro" pitchFamily="18" charset="0"/>
              </a:rPr>
              <a:t>.</a:t>
            </a:r>
            <a:r>
              <a:rPr lang="en-US" sz="3300" b="1" dirty="0">
                <a:solidFill>
                  <a:srgbClr val="005581"/>
                </a:solidFill>
                <a:latin typeface="Franklin Gothic Book" panose="020B0503020102020204" pitchFamily="34" charset="0"/>
              </a:rPr>
              <a:t> Impact</a:t>
            </a:r>
            <a:r>
              <a:rPr lang="en-US" sz="3300" b="1" dirty="0">
                <a:solidFill>
                  <a:srgbClr val="005581"/>
                </a:solidFill>
                <a:latin typeface="Adobe Garamond Pro" pitchFamily="18" charset="0"/>
              </a:rPr>
              <a:t>.</a:t>
            </a:r>
            <a:endParaRPr lang="en-US" sz="3300" b="1" dirty="0">
              <a:solidFill>
                <a:srgbClr val="005581"/>
              </a:solidFill>
              <a:latin typeface="Franklin Gothic Book" panose="020B0503020102020204" pitchFamily="34" charset="0"/>
            </a:endParaRPr>
          </a:p>
        </p:txBody>
      </p:sp>
    </p:spTree>
    <p:extLst>
      <p:ext uri="{BB962C8B-B14F-4D97-AF65-F5344CB8AC3E}">
        <p14:creationId xmlns:p14="http://schemas.microsoft.com/office/powerpoint/2010/main" val="312888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2400" y="1828805"/>
            <a:ext cx="9855200" cy="1470025"/>
          </a:xfrm>
        </p:spPr>
        <p:txBody>
          <a:bodyPr/>
          <a:lstStyle>
            <a:lvl1pPr>
              <a:defRPr cap="all" baseline="0"/>
            </a:lvl1pPr>
          </a:lstStyle>
          <a:p>
            <a:r>
              <a:rPr lang="en-US"/>
              <a:t>Click to edit Master title style</a:t>
            </a:r>
            <a:endParaRPr lang="en-US" dirty="0"/>
          </a:p>
        </p:txBody>
      </p:sp>
      <p:sp>
        <p:nvSpPr>
          <p:cNvPr id="3" name="Subtitle 2"/>
          <p:cNvSpPr>
            <a:spLocks noGrp="1"/>
          </p:cNvSpPr>
          <p:nvPr>
            <p:ph type="subTitle" idx="1"/>
          </p:nvPr>
        </p:nvSpPr>
        <p:spPr>
          <a:xfrm>
            <a:off x="1422400" y="3581400"/>
            <a:ext cx="8534400" cy="1752600"/>
          </a:xfrm>
        </p:spPr>
        <p:txBody>
          <a:bodyPr/>
          <a:lstStyle>
            <a:lvl1pPr marL="0" indent="0" algn="l">
              <a:buNone/>
              <a:defRPr>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userDrawn="1"/>
        </p:nvCxnSpPr>
        <p:spPr>
          <a:xfrm>
            <a:off x="609600" y="1371600"/>
            <a:ext cx="10972800" cy="0"/>
          </a:xfrm>
          <a:prstGeom prst="line">
            <a:avLst/>
          </a:prstGeom>
          <a:ln w="12700">
            <a:solidFill>
              <a:srgbClr val="9AD3F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640" y="304800"/>
            <a:ext cx="3413760" cy="964312"/>
          </a:xfrm>
          <a:prstGeom prst="rect">
            <a:avLst/>
          </a:prstGeom>
        </p:spPr>
      </p:pic>
      <p:sp>
        <p:nvSpPr>
          <p:cNvPr id="5" name="Slide Number Placeholder 4"/>
          <p:cNvSpPr>
            <a:spLocks noGrp="1"/>
          </p:cNvSpPr>
          <p:nvPr>
            <p:ph type="sldNum" sz="quarter" idx="10"/>
          </p:nvPr>
        </p:nvSpPr>
        <p:spPr/>
        <p:txBody>
          <a:bodyPr/>
          <a:lstStyle/>
          <a:p>
            <a:fld id="{F1C15AA0-0880-4497-A5A1-E3607F88D3CB}" type="slidenum">
              <a:rPr lang="en-IN" smtClean="0"/>
              <a:t>‹#›</a:t>
            </a:fld>
            <a:endParaRPr lang="en-IN"/>
          </a:p>
        </p:txBody>
      </p:sp>
    </p:spTree>
    <p:extLst>
      <p:ext uri="{BB962C8B-B14F-4D97-AF65-F5344CB8AC3E}">
        <p14:creationId xmlns:p14="http://schemas.microsoft.com/office/powerpoint/2010/main" val="3198462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lide with logo">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2057400"/>
            <a:ext cx="10972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609600" y="838200"/>
            <a:ext cx="10972800" cy="0"/>
          </a:xfrm>
          <a:prstGeom prst="line">
            <a:avLst/>
          </a:prstGeom>
          <a:ln w="12700">
            <a:solidFill>
              <a:srgbClr val="9AD3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520" y="228600"/>
            <a:ext cx="1889760" cy="533816"/>
          </a:xfrm>
          <a:prstGeom prst="rect">
            <a:avLst/>
          </a:prstGeom>
        </p:spPr>
      </p:pic>
      <p:sp>
        <p:nvSpPr>
          <p:cNvPr id="4" name="Slide Number Placeholder 3"/>
          <p:cNvSpPr>
            <a:spLocks noGrp="1"/>
          </p:cNvSpPr>
          <p:nvPr>
            <p:ph type="sldNum" sz="quarter" idx="10"/>
          </p:nvPr>
        </p:nvSpPr>
        <p:spPr/>
        <p:txBody>
          <a:bodyPr/>
          <a:lstStyle/>
          <a:p>
            <a:fld id="{F1C15AA0-0880-4497-A5A1-E3607F88D3CB}" type="slidenum">
              <a:rPr lang="en-IN" smtClean="0"/>
              <a:t>‹#›</a:t>
            </a:fld>
            <a:endParaRPr lang="en-IN"/>
          </a:p>
        </p:txBody>
      </p:sp>
    </p:spTree>
    <p:extLst>
      <p:ext uri="{BB962C8B-B14F-4D97-AF65-F5344CB8AC3E}">
        <p14:creationId xmlns:p14="http://schemas.microsoft.com/office/powerpoint/2010/main" val="3813495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2276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F1C15AA0-0880-4497-A5A1-E3607F88D3CB}" type="slidenum">
              <a:rPr lang="en-IN" smtClean="0"/>
              <a:t>‹#›</a:t>
            </a:fld>
            <a:endParaRPr lang="en-IN"/>
          </a:p>
        </p:txBody>
      </p:sp>
    </p:spTree>
    <p:extLst>
      <p:ext uri="{BB962C8B-B14F-4D97-AF65-F5344CB8AC3E}">
        <p14:creationId xmlns:p14="http://schemas.microsoft.com/office/powerpoint/2010/main" val="2598407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F1C15AA0-0880-4497-A5A1-E3607F88D3CB}" type="slidenum">
              <a:rPr lang="en-IN" smtClean="0"/>
              <a:t>‹#›</a:t>
            </a:fld>
            <a:endParaRPr lang="en-IN"/>
          </a:p>
        </p:txBody>
      </p:sp>
    </p:spTree>
    <p:extLst>
      <p:ext uri="{BB962C8B-B14F-4D97-AF65-F5344CB8AC3E}">
        <p14:creationId xmlns:p14="http://schemas.microsoft.com/office/powerpoint/2010/main" val="3480255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2"/>
          <p:cNvSpPr>
            <a:spLocks noGrp="1"/>
          </p:cNvSpPr>
          <p:nvPr>
            <p:ph type="pic" idx="1"/>
          </p:nvPr>
        </p:nvSpPr>
        <p:spPr>
          <a:xfrm>
            <a:off x="609600" y="1676400"/>
            <a:ext cx="5384800" cy="28194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7" name="Picture Placeholder 2"/>
          <p:cNvSpPr>
            <a:spLocks noGrp="1"/>
          </p:cNvSpPr>
          <p:nvPr>
            <p:ph type="pic" idx="10"/>
          </p:nvPr>
        </p:nvSpPr>
        <p:spPr>
          <a:xfrm>
            <a:off x="6197600" y="1676400"/>
            <a:ext cx="5384800" cy="28194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8" name="Text Placeholder 3"/>
          <p:cNvSpPr>
            <a:spLocks noGrp="1"/>
          </p:cNvSpPr>
          <p:nvPr>
            <p:ph type="body" sz="half" idx="2"/>
          </p:nvPr>
        </p:nvSpPr>
        <p:spPr>
          <a:xfrm>
            <a:off x="2389717" y="4800600"/>
            <a:ext cx="7315200" cy="804862"/>
          </a:xfrm>
        </p:spPr>
        <p:txBody>
          <a:bodyPr>
            <a:normAutofit/>
          </a:bodyPr>
          <a:lstStyle>
            <a:lvl1pPr marL="0" indent="0" algn="ctr">
              <a:buNone/>
              <a:defRPr sz="2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3" name="Slide Number Placeholder 2"/>
          <p:cNvSpPr>
            <a:spLocks noGrp="1"/>
          </p:cNvSpPr>
          <p:nvPr>
            <p:ph type="sldNum" sz="quarter" idx="11"/>
          </p:nvPr>
        </p:nvSpPr>
        <p:spPr/>
        <p:txBody>
          <a:bodyPr/>
          <a:lstStyle/>
          <a:p>
            <a:fld id="{F1C15AA0-0880-4497-A5A1-E3607F88D3CB}" type="slidenum">
              <a:rPr lang="en-IN" smtClean="0"/>
              <a:t>‹#›</a:t>
            </a:fld>
            <a:endParaRPr lang="en-IN"/>
          </a:p>
        </p:txBody>
      </p:sp>
    </p:spTree>
    <p:extLst>
      <p:ext uri="{BB962C8B-B14F-4D97-AF65-F5344CB8AC3E}">
        <p14:creationId xmlns:p14="http://schemas.microsoft.com/office/powerpoint/2010/main" val="1377331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Slide Number Placeholder 4"/>
          <p:cNvSpPr>
            <a:spLocks noGrp="1"/>
          </p:cNvSpPr>
          <p:nvPr>
            <p:ph type="sldNum" sz="quarter" idx="10"/>
          </p:nvPr>
        </p:nvSpPr>
        <p:spPr/>
        <p:txBody>
          <a:bodyPr/>
          <a:lstStyle/>
          <a:p>
            <a:fld id="{F1C15AA0-0880-4497-A5A1-E3607F88D3CB}" type="slidenum">
              <a:rPr lang="en-IN" smtClean="0"/>
              <a:t>‹#›</a:t>
            </a:fld>
            <a:endParaRPr lang="en-IN"/>
          </a:p>
        </p:txBody>
      </p:sp>
    </p:spTree>
    <p:extLst>
      <p:ext uri="{BB962C8B-B14F-4D97-AF65-F5344CB8AC3E}">
        <p14:creationId xmlns:p14="http://schemas.microsoft.com/office/powerpoint/2010/main" val="3877151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bout the Council">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1447800"/>
            <a:ext cx="5384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97600" y="1447800"/>
            <a:ext cx="5384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txBox="1">
            <a:spLocks/>
          </p:cNvSpPr>
          <p:nvPr userDrawn="1"/>
        </p:nvSpPr>
        <p:spPr>
          <a:xfrm>
            <a:off x="2389717" y="4648200"/>
            <a:ext cx="7315200" cy="8048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b="1" dirty="0">
                <a:solidFill>
                  <a:schemeClr val="tx2">
                    <a:lumMod val="75000"/>
                  </a:schemeClr>
                </a:solidFill>
                <a:latin typeface="Franklin Gothic Book" panose="020B0503020102020204" pitchFamily="34" charset="0"/>
              </a:rPr>
              <a:t>The Population Council conducts research and delivers solutions that improve lives around the world. Big ideas supported by evidence: It’s our model for global change.</a:t>
            </a:r>
          </a:p>
          <a:p>
            <a:pPr marL="0" indent="0">
              <a:buNone/>
            </a:pPr>
            <a:endParaRPr lang="en-US" sz="2200" dirty="0">
              <a:latin typeface="Franklin Gothic Book" panose="020B0503020102020204" pitchFamily="34" charset="0"/>
            </a:endParaRPr>
          </a:p>
        </p:txBody>
      </p:sp>
      <p:sp>
        <p:nvSpPr>
          <p:cNvPr id="6" name="TextBox 5"/>
          <p:cNvSpPr txBox="1"/>
          <p:nvPr userDrawn="1"/>
        </p:nvSpPr>
        <p:spPr>
          <a:xfrm>
            <a:off x="914400" y="533402"/>
            <a:ext cx="5993820" cy="769441"/>
          </a:xfrm>
          <a:prstGeom prst="rect">
            <a:avLst/>
          </a:prstGeom>
          <a:noFill/>
        </p:spPr>
        <p:txBody>
          <a:bodyPr wrap="none" rtlCol="0">
            <a:spAutoFit/>
          </a:bodyPr>
          <a:lstStyle/>
          <a:p>
            <a:r>
              <a:rPr lang="en-US" sz="4400" b="1" dirty="0">
                <a:solidFill>
                  <a:srgbClr val="005581"/>
                </a:solidFill>
                <a:latin typeface="Franklin Gothic Book" panose="020B0503020102020204" pitchFamily="34" charset="0"/>
              </a:rPr>
              <a:t>Ideas</a:t>
            </a:r>
            <a:r>
              <a:rPr lang="en-US" sz="4400" b="1" dirty="0">
                <a:solidFill>
                  <a:srgbClr val="005581"/>
                </a:solidFill>
                <a:latin typeface="Adobe Garamond Pro" pitchFamily="18" charset="0"/>
              </a:rPr>
              <a:t>.</a:t>
            </a:r>
            <a:r>
              <a:rPr lang="en-US" sz="4400" b="1" dirty="0">
                <a:solidFill>
                  <a:srgbClr val="005581"/>
                </a:solidFill>
                <a:latin typeface="Franklin Gothic Book" panose="020B0503020102020204" pitchFamily="34" charset="0"/>
              </a:rPr>
              <a:t> Evidence</a:t>
            </a:r>
            <a:r>
              <a:rPr lang="en-US" sz="4400" b="1" dirty="0">
                <a:solidFill>
                  <a:srgbClr val="005581"/>
                </a:solidFill>
                <a:latin typeface="Adobe Garamond Pro" pitchFamily="18" charset="0"/>
              </a:rPr>
              <a:t>.</a:t>
            </a:r>
            <a:r>
              <a:rPr lang="en-US" sz="4400" b="1" dirty="0">
                <a:solidFill>
                  <a:srgbClr val="005581"/>
                </a:solidFill>
                <a:latin typeface="Franklin Gothic Book" panose="020B0503020102020204" pitchFamily="34" charset="0"/>
              </a:rPr>
              <a:t> Impact</a:t>
            </a:r>
            <a:r>
              <a:rPr lang="en-US" sz="4400" b="1" dirty="0">
                <a:solidFill>
                  <a:srgbClr val="005581"/>
                </a:solidFill>
                <a:latin typeface="Adobe Garamond Pro" pitchFamily="18" charset="0"/>
              </a:rPr>
              <a:t>.</a:t>
            </a:r>
            <a:endParaRPr lang="en-US" sz="4400" b="1" dirty="0">
              <a:solidFill>
                <a:srgbClr val="005581"/>
              </a:solidFill>
              <a:latin typeface="Franklin Gothic Book" panose="020B0503020102020204" pitchFamily="34" charset="0"/>
            </a:endParaRPr>
          </a:p>
        </p:txBody>
      </p:sp>
    </p:spTree>
    <p:extLst>
      <p:ext uri="{BB962C8B-B14F-4D97-AF65-F5344CB8AC3E}">
        <p14:creationId xmlns:p14="http://schemas.microsoft.com/office/powerpoint/2010/main" val="1961447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1483360" y="3124200"/>
            <a:ext cx="9956800" cy="838200"/>
          </a:xfrm>
          <a:prstGeom prst="rect">
            <a:avLst/>
          </a:prstGeom>
        </p:spPr>
        <p:txBody>
          <a:bodyPr/>
          <a:lstStyle>
            <a:lvl1pPr marL="0" indent="0">
              <a:buNone/>
              <a:defRPr sz="1600" b="0" u="none" baseline="0">
                <a:latin typeface="Franklin Gothic Book" panose="020B0503020102020204" pitchFamily="34" charset="0"/>
              </a:defRPr>
            </a:lvl1pPr>
            <a:lvl2pPr marL="457189" indent="0">
              <a:buNone/>
              <a:defRPr sz="1800">
                <a:latin typeface="Franklin Gothic Book" panose="020B0503020102020204" pitchFamily="34" charset="0"/>
              </a:defRPr>
            </a:lvl2pPr>
            <a:lvl3pPr marL="914377" indent="0">
              <a:buNone/>
              <a:defRPr/>
            </a:lvl3pPr>
            <a:lvl4pPr marL="1371566" indent="0">
              <a:buNone/>
              <a:defRPr/>
            </a:lvl4pPr>
            <a:lvl5pPr marL="1828754" indent="0">
              <a:buNone/>
              <a:defRPr/>
            </a:lvl5pPr>
          </a:lstStyle>
          <a:p>
            <a:r>
              <a:rPr lang="en-US" dirty="0"/>
              <a:t>Insert authors. Year. “Insert presentation title," PowerPoint slides. New York: Population Council.</a:t>
            </a:r>
          </a:p>
          <a:p>
            <a:r>
              <a:rPr lang="en-US" dirty="0"/>
              <a:t> </a:t>
            </a:r>
          </a:p>
          <a:p>
            <a:endParaRPr lang="en-US" dirty="0"/>
          </a:p>
        </p:txBody>
      </p:sp>
      <p:sp>
        <p:nvSpPr>
          <p:cNvPr id="10" name="TextBox 9"/>
          <p:cNvSpPr txBox="1"/>
          <p:nvPr userDrawn="1"/>
        </p:nvSpPr>
        <p:spPr>
          <a:xfrm>
            <a:off x="1483360" y="1828803"/>
            <a:ext cx="10058400" cy="1077218"/>
          </a:xfrm>
          <a:prstGeom prst="rect">
            <a:avLst/>
          </a:prstGeom>
          <a:noFill/>
        </p:spPr>
        <p:txBody>
          <a:bodyPr wrap="square" rtlCol="0">
            <a:spAutoFit/>
          </a:bodyPr>
          <a:lstStyle/>
          <a:p>
            <a:r>
              <a:rPr lang="en-US" sz="1600" dirty="0">
                <a:latin typeface="Franklin Gothic Book" panose="020B0503020102020204" pitchFamily="34" charset="0"/>
              </a:rPr>
              <a:t>© 2014 The Population Council. All rights reserved. </a:t>
            </a:r>
          </a:p>
          <a:p>
            <a:r>
              <a:rPr lang="en-US" sz="1600" dirty="0">
                <a:latin typeface="Franklin Gothic Book" panose="020B0503020102020204" pitchFamily="34" charset="0"/>
              </a:rPr>
              <a:t> </a:t>
            </a:r>
          </a:p>
          <a:p>
            <a:r>
              <a:rPr lang="en-US" sz="1600" b="1" dirty="0">
                <a:latin typeface="Franklin Gothic Book" panose="020B0503020102020204" pitchFamily="34" charset="0"/>
              </a:rPr>
              <a:t>Use of these materials is permitted only for noncommercial purposes. </a:t>
            </a:r>
            <a:br>
              <a:rPr lang="en-US" sz="1600" b="1" dirty="0">
                <a:latin typeface="Franklin Gothic Book" panose="020B0503020102020204" pitchFamily="34" charset="0"/>
              </a:rPr>
            </a:br>
            <a:r>
              <a:rPr lang="en-US" sz="1600" b="1" dirty="0">
                <a:latin typeface="Franklin Gothic Book" panose="020B0503020102020204" pitchFamily="34" charset="0"/>
              </a:rPr>
              <a:t>The following  full source citation must be included:</a:t>
            </a:r>
          </a:p>
        </p:txBody>
      </p:sp>
      <p:sp>
        <p:nvSpPr>
          <p:cNvPr id="11" name="TextBox 10"/>
          <p:cNvSpPr txBox="1"/>
          <p:nvPr userDrawn="1"/>
        </p:nvSpPr>
        <p:spPr>
          <a:xfrm>
            <a:off x="1483363" y="5257805"/>
            <a:ext cx="10190135" cy="830997"/>
          </a:xfrm>
          <a:prstGeom prst="rect">
            <a:avLst/>
          </a:prstGeom>
          <a:noFill/>
        </p:spPr>
        <p:txBody>
          <a:bodyPr wrap="square"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600" dirty="0">
                <a:latin typeface="Franklin Gothic Book" panose="020B0503020102020204" pitchFamily="34" charset="0"/>
              </a:rPr>
              <a:t>This presentation may contain materials owned by others. User is responsible for obtaining permissions for use from third parties as needed.</a:t>
            </a:r>
          </a:p>
          <a:p>
            <a:endParaRPr lang="en-US" sz="1600" dirty="0">
              <a:latin typeface="Franklin Gothic Book" panose="020B0503020102020204" pitchFamily="34" charset="0"/>
            </a:endParaRPr>
          </a:p>
        </p:txBody>
      </p:sp>
      <p:sp>
        <p:nvSpPr>
          <p:cNvPr id="2" name="Slide Number Placeholder 1"/>
          <p:cNvSpPr>
            <a:spLocks noGrp="1"/>
          </p:cNvSpPr>
          <p:nvPr>
            <p:ph type="sldNum" sz="quarter" idx="11"/>
          </p:nvPr>
        </p:nvSpPr>
        <p:spPr/>
        <p:txBody>
          <a:bodyPr/>
          <a:lstStyle/>
          <a:p>
            <a:fld id="{30EDFB92-2575-4065-A1DF-7F8AEB6F1546}" type="slidenum">
              <a:rPr lang="en-IN" smtClean="0"/>
              <a:t>‹#›</a:t>
            </a:fld>
            <a:endParaRPr lang="en-IN"/>
          </a:p>
        </p:txBody>
      </p:sp>
    </p:spTree>
    <p:extLst>
      <p:ext uri="{BB962C8B-B14F-4D97-AF65-F5344CB8AC3E}">
        <p14:creationId xmlns:p14="http://schemas.microsoft.com/office/powerpoint/2010/main" val="51041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with logo">
    <p:spTree>
      <p:nvGrpSpPr>
        <p:cNvPr id="1" name=""/>
        <p:cNvGrpSpPr/>
        <p:nvPr/>
      </p:nvGrpSpPr>
      <p:grpSpPr>
        <a:xfrm>
          <a:off x="0" y="0"/>
          <a:ext cx="0" cy="0"/>
          <a:chOff x="0" y="0"/>
          <a:chExt cx="0" cy="0"/>
        </a:xfrm>
      </p:grpSpPr>
      <p:sp>
        <p:nvSpPr>
          <p:cNvPr id="2" name="Title 1"/>
          <p:cNvSpPr>
            <a:spLocks noGrp="1"/>
          </p:cNvSpPr>
          <p:nvPr>
            <p:ph type="title"/>
          </p:nvPr>
        </p:nvSpPr>
        <p:spPr>
          <a:xfrm>
            <a:off x="2438400" y="184405"/>
            <a:ext cx="9396984" cy="621792"/>
          </a:xfrm>
        </p:spPr>
        <p:txBody>
          <a:bodyPr>
            <a:noAutofit/>
          </a:bodyPr>
          <a:lstStyle>
            <a:lvl1pPr>
              <a:defRPr sz="3200">
                <a:solidFill>
                  <a:srgbClr val="003A5D"/>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929175"/>
            <a:ext cx="10972800" cy="54271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400" y="152405"/>
            <a:ext cx="1568704" cy="744767"/>
          </a:xfrm>
          <a:prstGeom prst="rect">
            <a:avLst/>
          </a:prstGeom>
        </p:spPr>
      </p:pic>
      <p:cxnSp>
        <p:nvCxnSpPr>
          <p:cNvPr id="9" name="Straight Connector 8"/>
          <p:cNvCxnSpPr/>
          <p:nvPr/>
        </p:nvCxnSpPr>
        <p:spPr>
          <a:xfrm>
            <a:off x="609600" y="838200"/>
            <a:ext cx="109728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0"/>
          </p:nvPr>
        </p:nvSpPr>
        <p:spPr/>
        <p:txBody>
          <a:bodyPr/>
          <a:lstStyle/>
          <a:p>
            <a:fld id="{6270D5E2-CE76-4807-B389-7B45CE350608}" type="slidenum">
              <a:rPr lang="en-IN" smtClean="0"/>
              <a:t>‹#›</a:t>
            </a:fld>
            <a:endParaRPr lang="en-IN"/>
          </a:p>
        </p:txBody>
      </p:sp>
    </p:spTree>
    <p:extLst>
      <p:ext uri="{BB962C8B-B14F-4D97-AF65-F5344CB8AC3E}">
        <p14:creationId xmlns:p14="http://schemas.microsoft.com/office/powerpoint/2010/main" val="2132397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ermission required">
    <p:spTree>
      <p:nvGrpSpPr>
        <p:cNvPr id="1" name=""/>
        <p:cNvGrpSpPr/>
        <p:nvPr/>
      </p:nvGrpSpPr>
      <p:grpSpPr>
        <a:xfrm>
          <a:off x="0" y="0"/>
          <a:ext cx="0" cy="0"/>
          <a:chOff x="0" y="0"/>
          <a:chExt cx="0" cy="0"/>
        </a:xfrm>
      </p:grpSpPr>
      <p:sp>
        <p:nvSpPr>
          <p:cNvPr id="2" name="TextBox 1"/>
          <p:cNvSpPr txBox="1"/>
          <p:nvPr userDrawn="1"/>
        </p:nvSpPr>
        <p:spPr>
          <a:xfrm>
            <a:off x="1422400" y="2133600"/>
            <a:ext cx="9652000" cy="3539430"/>
          </a:xfrm>
          <a:prstGeom prst="rect">
            <a:avLst/>
          </a:prstGeom>
          <a:noFill/>
        </p:spPr>
        <p:txBody>
          <a:bodyPr wrap="square" rtlCol="0">
            <a:spAutoFit/>
          </a:bodyPr>
          <a:lstStyle/>
          <a:p>
            <a:r>
              <a:rPr lang="en-US" sz="1600" b="0" dirty="0">
                <a:solidFill>
                  <a:schemeClr val="tx1"/>
                </a:solidFill>
                <a:latin typeface="Franklin Gothic Book" panose="020B0503020102020204" pitchFamily="34" charset="0"/>
              </a:rPr>
              <a:t>© 2014 The Population Council. All rights reserved. </a:t>
            </a:r>
          </a:p>
          <a:p>
            <a:r>
              <a:rPr lang="en-US" sz="1600" dirty="0">
                <a:latin typeface="Franklin Gothic Book" panose="020B0503020102020204" pitchFamily="34" charset="0"/>
              </a:rPr>
              <a:t> </a:t>
            </a:r>
          </a:p>
          <a:p>
            <a:endParaRPr lang="en-US" sz="1600" dirty="0">
              <a:latin typeface="Franklin Gothic Book" panose="020B0503020102020204" pitchFamily="34" charset="0"/>
            </a:endParaRPr>
          </a:p>
          <a:p>
            <a:r>
              <a:rPr lang="en-US" sz="1600" b="1" dirty="0">
                <a:latin typeface="Franklin Gothic Book" panose="020B0503020102020204" pitchFamily="34" charset="0"/>
              </a:rPr>
              <a:t>With the exception of fair dealing for the purposes of research or private study, this content may not be reproduced, stored, or transmitted in any form or by any means without the prior permission in writing from the Population Council.</a:t>
            </a:r>
          </a:p>
          <a:p>
            <a:endParaRPr lang="en-US" sz="1600" b="1" dirty="0">
              <a:latin typeface="Franklin Gothic Book" panose="020B0503020102020204" pitchFamily="34" charset="0"/>
            </a:endParaRPr>
          </a:p>
          <a:p>
            <a:r>
              <a:rPr lang="en-US" sz="1600" b="1" dirty="0">
                <a:latin typeface="Franklin Gothic Book" panose="020B0503020102020204" pitchFamily="34" charset="0"/>
              </a:rPr>
              <a:t>Contact: publications@popcouncil.org</a:t>
            </a:r>
          </a:p>
          <a:p>
            <a:r>
              <a:rPr lang="en-US" sz="1600" dirty="0">
                <a:latin typeface="Franklin Gothic Book" panose="020B0503020102020204" pitchFamily="34" charset="0"/>
              </a:rPr>
              <a:t> </a:t>
            </a:r>
          </a:p>
          <a:p>
            <a:r>
              <a:rPr lang="en-US" sz="1600" dirty="0">
                <a:latin typeface="Franklin Gothic Book" panose="020B0503020102020204" pitchFamily="34" charset="0"/>
              </a:rPr>
              <a:t> </a:t>
            </a:r>
          </a:p>
          <a:p>
            <a:endParaRPr lang="en-US" sz="1600" dirty="0">
              <a:latin typeface="Franklin Gothic Book" panose="020B0503020102020204" pitchFamily="34" charset="0"/>
            </a:endParaRPr>
          </a:p>
          <a:p>
            <a:r>
              <a:rPr lang="en-US" sz="1600" dirty="0">
                <a:latin typeface="Franklin Gothic Book" panose="020B0503020102020204" pitchFamily="34" charset="0"/>
              </a:rPr>
              <a:t>This presentation may contain materials owned by others. User is responsible for obtaining permissions for use from third parties as needed.</a:t>
            </a:r>
          </a:p>
          <a:p>
            <a:endParaRPr lang="en-US" sz="1600" dirty="0">
              <a:latin typeface="Franklin Gothic Book" panose="020B0503020102020204" pitchFamily="34" charset="0"/>
            </a:endParaRPr>
          </a:p>
        </p:txBody>
      </p:sp>
      <p:sp>
        <p:nvSpPr>
          <p:cNvPr id="3" name="Slide Number Placeholder 2"/>
          <p:cNvSpPr>
            <a:spLocks noGrp="1"/>
          </p:cNvSpPr>
          <p:nvPr>
            <p:ph type="sldNum" sz="quarter" idx="10"/>
          </p:nvPr>
        </p:nvSpPr>
        <p:spPr/>
        <p:txBody>
          <a:bodyPr/>
          <a:lstStyle/>
          <a:p>
            <a:fld id="{30EDFB92-2575-4065-A1DF-7F8AEB6F1546}" type="slidenum">
              <a:rPr lang="en-IN" smtClean="0"/>
              <a:t>‹#›</a:t>
            </a:fld>
            <a:endParaRPr lang="en-IN"/>
          </a:p>
        </p:txBody>
      </p:sp>
    </p:spTree>
    <p:extLst>
      <p:ext uri="{BB962C8B-B14F-4D97-AF65-F5344CB8AC3E}">
        <p14:creationId xmlns:p14="http://schemas.microsoft.com/office/powerpoint/2010/main" val="804965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t for citation or circulation">
    <p:spTree>
      <p:nvGrpSpPr>
        <p:cNvPr id="1" name=""/>
        <p:cNvGrpSpPr/>
        <p:nvPr/>
      </p:nvGrpSpPr>
      <p:grpSpPr>
        <a:xfrm>
          <a:off x="0" y="0"/>
          <a:ext cx="0" cy="0"/>
          <a:chOff x="0" y="0"/>
          <a:chExt cx="0" cy="0"/>
        </a:xfrm>
      </p:grpSpPr>
      <p:sp>
        <p:nvSpPr>
          <p:cNvPr id="2" name="TextBox 1"/>
          <p:cNvSpPr txBox="1"/>
          <p:nvPr userDrawn="1"/>
        </p:nvSpPr>
        <p:spPr>
          <a:xfrm>
            <a:off x="1524000" y="2362203"/>
            <a:ext cx="8940800" cy="2431435"/>
          </a:xfrm>
          <a:prstGeom prst="rect">
            <a:avLst/>
          </a:prstGeom>
          <a:noFill/>
        </p:spPr>
        <p:txBody>
          <a:bodyPr wrap="square" rtlCol="0">
            <a:spAutoFit/>
          </a:bodyPr>
          <a:lstStyle/>
          <a:p>
            <a:r>
              <a:rPr lang="en-US" sz="1600" dirty="0">
                <a:latin typeface="Franklin Gothic Book" panose="020B0503020102020204" pitchFamily="34" charset="0"/>
              </a:rPr>
              <a:t>© 2014 The Population Council. All rights reserved. </a:t>
            </a:r>
          </a:p>
          <a:p>
            <a:r>
              <a:rPr lang="en-US" sz="1600" dirty="0">
                <a:latin typeface="Franklin Gothic Book" panose="020B0503020102020204" pitchFamily="34" charset="0"/>
              </a:rPr>
              <a:t> </a:t>
            </a:r>
          </a:p>
          <a:p>
            <a:endParaRPr lang="en-US" sz="1600" dirty="0">
              <a:latin typeface="Franklin Gothic Book" panose="020B0503020102020204" pitchFamily="34" charset="0"/>
            </a:endParaRPr>
          </a:p>
          <a:p>
            <a:r>
              <a:rPr lang="en-US" sz="2400" b="1" dirty="0">
                <a:latin typeface="Franklin Gothic Book" panose="020B0503020102020204" pitchFamily="34" charset="0"/>
              </a:rPr>
              <a:t>NOT FOR CITATION OR CIRCULATION. </a:t>
            </a:r>
          </a:p>
          <a:p>
            <a:br>
              <a:rPr lang="en-US" sz="1600" b="1" dirty="0">
                <a:solidFill>
                  <a:schemeClr val="bg1">
                    <a:lumMod val="50000"/>
                  </a:schemeClr>
                </a:solidFill>
                <a:latin typeface="Franklin Gothic Book" panose="020B0503020102020204" pitchFamily="34" charset="0"/>
              </a:rPr>
            </a:br>
            <a:r>
              <a:rPr lang="en-US" sz="1600" b="1" dirty="0">
                <a:solidFill>
                  <a:schemeClr val="bg1">
                    <a:lumMod val="50000"/>
                  </a:schemeClr>
                </a:solidFill>
                <a:latin typeface="Franklin Gothic Book" panose="020B0503020102020204" pitchFamily="34" charset="0"/>
              </a:rPr>
              <a:t>The content of these slides are provided for the purposes of research or private study only. This content may not be reproduced, stored, or transmitted in any form or by any means.</a:t>
            </a:r>
          </a:p>
          <a:p>
            <a:endParaRPr lang="en-US" sz="1600" b="1" dirty="0">
              <a:solidFill>
                <a:schemeClr val="bg1">
                  <a:lumMod val="50000"/>
                </a:schemeClr>
              </a:solidFill>
              <a:latin typeface="Franklin Gothic Book" panose="020B0503020102020204" pitchFamily="34" charset="0"/>
            </a:endParaRPr>
          </a:p>
          <a:p>
            <a:endParaRPr lang="en-US" sz="1600" dirty="0">
              <a:latin typeface="Franklin Gothic Book" panose="020B0503020102020204" pitchFamily="34" charset="0"/>
            </a:endParaRPr>
          </a:p>
        </p:txBody>
      </p:sp>
      <p:sp>
        <p:nvSpPr>
          <p:cNvPr id="3" name="Slide Number Placeholder 2"/>
          <p:cNvSpPr>
            <a:spLocks noGrp="1"/>
          </p:cNvSpPr>
          <p:nvPr>
            <p:ph type="sldNum" sz="quarter" idx="10"/>
          </p:nvPr>
        </p:nvSpPr>
        <p:spPr/>
        <p:txBody>
          <a:bodyPr/>
          <a:lstStyle/>
          <a:p>
            <a:fld id="{30EDFB92-2575-4065-A1DF-7F8AEB6F1546}" type="slidenum">
              <a:rPr lang="en-IN" smtClean="0"/>
              <a:t>‹#›</a:t>
            </a:fld>
            <a:endParaRPr lang="en-IN"/>
          </a:p>
        </p:txBody>
      </p:sp>
    </p:spTree>
    <p:extLst>
      <p:ext uri="{BB962C8B-B14F-4D97-AF65-F5344CB8AC3E}">
        <p14:creationId xmlns:p14="http://schemas.microsoft.com/office/powerpoint/2010/main" val="1396625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without logo">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lvl1pPr>
              <a:defRPr>
                <a:solidFill>
                  <a:srgbClr val="003A5D"/>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447800"/>
            <a:ext cx="109728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6270D5E2-CE76-4807-B389-7B45CE350608}" type="slidenum">
              <a:rPr lang="en-IN" smtClean="0"/>
              <a:t>‹#›</a:t>
            </a:fld>
            <a:endParaRPr lang="en-IN"/>
          </a:p>
        </p:txBody>
      </p:sp>
    </p:spTree>
    <p:extLst>
      <p:ext uri="{BB962C8B-B14F-4D97-AF65-F5344CB8AC3E}">
        <p14:creationId xmlns:p14="http://schemas.microsoft.com/office/powerpoint/2010/main" val="329569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lvl1pPr>
              <a:defRPr>
                <a:solidFill>
                  <a:srgbClr val="003A5D"/>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49384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9384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6270D5E2-CE76-4807-B389-7B45CE350608}" type="slidenum">
              <a:rPr lang="en-IN" smtClean="0"/>
              <a:t>‹#›</a:t>
            </a:fld>
            <a:endParaRPr lang="en-IN"/>
          </a:p>
        </p:txBody>
      </p:sp>
    </p:spTree>
    <p:extLst>
      <p:ext uri="{BB962C8B-B14F-4D97-AF65-F5344CB8AC3E}">
        <p14:creationId xmlns:p14="http://schemas.microsoft.com/office/powerpoint/2010/main" val="43141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lvl1pPr>
              <a:defRPr>
                <a:solidFill>
                  <a:srgbClr val="003A5D"/>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04950"/>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09600" y="21447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0" y="1504950"/>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93370" y="21447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6270D5E2-CE76-4807-B389-7B45CE350608}" type="slidenum">
              <a:rPr lang="en-IN" smtClean="0"/>
              <a:t>‹#›</a:t>
            </a:fld>
            <a:endParaRPr lang="en-IN"/>
          </a:p>
        </p:txBody>
      </p:sp>
    </p:spTree>
    <p:extLst>
      <p:ext uri="{BB962C8B-B14F-4D97-AF65-F5344CB8AC3E}">
        <p14:creationId xmlns:p14="http://schemas.microsoft.com/office/powerpoint/2010/main" val="270975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lvl1pPr>
              <a:defRPr>
                <a:solidFill>
                  <a:srgbClr val="003A5D"/>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6270D5E2-CE76-4807-B389-7B45CE350608}" type="slidenum">
              <a:rPr lang="en-IN" smtClean="0"/>
              <a:t>‹#›</a:t>
            </a:fld>
            <a:endParaRPr lang="en-IN"/>
          </a:p>
        </p:txBody>
      </p:sp>
    </p:spTree>
    <p:extLst>
      <p:ext uri="{BB962C8B-B14F-4D97-AF65-F5344CB8AC3E}">
        <p14:creationId xmlns:p14="http://schemas.microsoft.com/office/powerpoint/2010/main" val="397273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lvl1pPr>
              <a:defRPr>
                <a:solidFill>
                  <a:srgbClr val="003A5D"/>
                </a:solidFill>
              </a:defRPr>
            </a:lvl1pPr>
          </a:lstStyle>
          <a:p>
            <a:r>
              <a:rPr lang="en-US"/>
              <a:t>Click to edit Master title style</a:t>
            </a:r>
            <a:endParaRPr lang="en-US" dirty="0"/>
          </a:p>
        </p:txBody>
      </p:sp>
      <p:sp>
        <p:nvSpPr>
          <p:cNvPr id="6" name="Picture Placeholder 2"/>
          <p:cNvSpPr>
            <a:spLocks noGrp="1"/>
          </p:cNvSpPr>
          <p:nvPr>
            <p:ph type="pic" idx="1"/>
          </p:nvPr>
        </p:nvSpPr>
        <p:spPr>
          <a:xfrm>
            <a:off x="609600" y="1447800"/>
            <a:ext cx="5384800" cy="30480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7" name="Picture Placeholder 2"/>
          <p:cNvSpPr>
            <a:spLocks noGrp="1"/>
          </p:cNvSpPr>
          <p:nvPr>
            <p:ph type="pic" idx="10"/>
          </p:nvPr>
        </p:nvSpPr>
        <p:spPr>
          <a:xfrm>
            <a:off x="6197600" y="1447800"/>
            <a:ext cx="5384800" cy="30480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8" name="Text Placeholder 3"/>
          <p:cNvSpPr>
            <a:spLocks noGrp="1"/>
          </p:cNvSpPr>
          <p:nvPr>
            <p:ph type="body" sz="half" idx="2"/>
          </p:nvPr>
        </p:nvSpPr>
        <p:spPr>
          <a:xfrm>
            <a:off x="2389717" y="4648200"/>
            <a:ext cx="7315200" cy="804862"/>
          </a:xfrm>
        </p:spPr>
        <p:txBody>
          <a:bodyPr>
            <a:normAutofit/>
          </a:bodyPr>
          <a:lstStyle>
            <a:lvl1pPr marL="0" indent="0" algn="l">
              <a:buNone/>
              <a:defRPr sz="2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3" name="Slide Number Placeholder 2"/>
          <p:cNvSpPr>
            <a:spLocks noGrp="1"/>
          </p:cNvSpPr>
          <p:nvPr>
            <p:ph type="sldNum" sz="quarter" idx="11"/>
          </p:nvPr>
        </p:nvSpPr>
        <p:spPr/>
        <p:txBody>
          <a:bodyPr/>
          <a:lstStyle/>
          <a:p>
            <a:fld id="{6270D5E2-CE76-4807-B389-7B45CE350608}" type="slidenum">
              <a:rPr lang="en-IN" smtClean="0"/>
              <a:t>‹#›</a:t>
            </a:fld>
            <a:endParaRPr lang="en-IN"/>
          </a:p>
        </p:txBody>
      </p:sp>
    </p:spTree>
    <p:extLst>
      <p:ext uri="{BB962C8B-B14F-4D97-AF65-F5344CB8AC3E}">
        <p14:creationId xmlns:p14="http://schemas.microsoft.com/office/powerpoint/2010/main" val="3297566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003A5D"/>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Slide Number Placeholder 4"/>
          <p:cNvSpPr>
            <a:spLocks noGrp="1"/>
          </p:cNvSpPr>
          <p:nvPr>
            <p:ph type="sldNum" sz="quarter" idx="10"/>
          </p:nvPr>
        </p:nvSpPr>
        <p:spPr/>
        <p:txBody>
          <a:bodyPr/>
          <a:lstStyle/>
          <a:p>
            <a:fld id="{6270D5E2-CE76-4807-B389-7B45CE350608}" type="slidenum">
              <a:rPr lang="en-IN" smtClean="0"/>
              <a:t>‹#›</a:t>
            </a:fld>
            <a:endParaRPr lang="en-IN"/>
          </a:p>
        </p:txBody>
      </p:sp>
    </p:spTree>
    <p:extLst>
      <p:ext uri="{BB962C8B-B14F-4D97-AF65-F5344CB8AC3E}">
        <p14:creationId xmlns:p14="http://schemas.microsoft.com/office/powerpoint/2010/main" val="207105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slide ">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270D5E2-CE76-4807-B389-7B45CE350608}" type="slidenum">
              <a:rPr lang="en-IN" smtClean="0"/>
              <a:t>‹#›</a:t>
            </a:fld>
            <a:endParaRPr lang="en-IN"/>
          </a:p>
        </p:txBody>
      </p:sp>
    </p:spTree>
    <p:extLst>
      <p:ext uri="{BB962C8B-B14F-4D97-AF65-F5344CB8AC3E}">
        <p14:creationId xmlns:p14="http://schemas.microsoft.com/office/powerpoint/2010/main" val="1496101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447800"/>
            <a:ext cx="109728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0D5E2-CE76-4807-B389-7B45CE350608}" type="slidenum">
              <a:rPr lang="en-IN" smtClean="0"/>
              <a:t>‹#›</a:t>
            </a:fld>
            <a:endParaRPr lang="en-IN"/>
          </a:p>
        </p:txBody>
      </p:sp>
    </p:spTree>
    <p:extLst>
      <p:ext uri="{BB962C8B-B14F-4D97-AF65-F5344CB8AC3E}">
        <p14:creationId xmlns:p14="http://schemas.microsoft.com/office/powerpoint/2010/main" val="595436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96" r:id="rId10"/>
  </p:sldLayoutIdLst>
  <p:hf hdr="0" ftr="0" dt="0"/>
  <p:txStyles>
    <p:titleStyle>
      <a:lvl1pPr algn="l" defTabSz="914377" rtl="0" eaLnBrk="1" latinLnBrk="0" hangingPunct="1">
        <a:spcBef>
          <a:spcPct val="0"/>
        </a:spcBef>
        <a:buNone/>
        <a:defRPr sz="4400" b="0" kern="1200">
          <a:solidFill>
            <a:srgbClr val="003A5D"/>
          </a:solidFill>
          <a:latin typeface="+mj-lt"/>
          <a:ea typeface="+mj-ea"/>
          <a:cs typeface="+mj-cs"/>
        </a:defRPr>
      </a:lvl1pPr>
    </p:titleStyle>
    <p:bodyStyle>
      <a:lvl1pPr marL="342891" indent="-342891" algn="l" defTabSz="914377" rtl="0" eaLnBrk="1" latinLnBrk="0" hangingPunct="1">
        <a:spcBef>
          <a:spcPct val="20000"/>
        </a:spcBef>
        <a:buClr>
          <a:srgbClr val="6CC04A"/>
        </a:buClr>
        <a:buFont typeface="Arial" panose="020B0604020202020204" pitchFamily="34" charset="0"/>
        <a:buChar char="•"/>
        <a:defRPr sz="3200" kern="1200">
          <a:solidFill>
            <a:schemeClr val="bg2">
              <a:lumMod val="10000"/>
            </a:schemeClr>
          </a:solidFill>
          <a:latin typeface="Franklin Gothic Book" panose="020B0503020102020204" pitchFamily="34" charset="0"/>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bg2">
              <a:lumMod val="10000"/>
            </a:schemeClr>
          </a:solidFill>
          <a:latin typeface="Franklin Gothic Book" panose="020B0503020102020204" pitchFamily="34" charset="0"/>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bg2">
              <a:lumMod val="10000"/>
            </a:schemeClr>
          </a:solidFill>
          <a:latin typeface="Franklin Gothic Book" panose="020B0503020102020204" pitchFamily="34" charset="0"/>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A5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81000"/>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76400"/>
            <a:ext cx="109728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15AA0-0880-4497-A5A1-E3607F88D3CB}" type="slidenum">
              <a:rPr lang="en-IN" smtClean="0"/>
              <a:t>‹#›</a:t>
            </a:fld>
            <a:endParaRPr lang="en-IN"/>
          </a:p>
        </p:txBody>
      </p:sp>
    </p:spTree>
    <p:extLst>
      <p:ext uri="{BB962C8B-B14F-4D97-AF65-F5344CB8AC3E}">
        <p14:creationId xmlns:p14="http://schemas.microsoft.com/office/powerpoint/2010/main" val="190231042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algn="l" defTabSz="914377" rtl="0" eaLnBrk="1" latinLnBrk="0" hangingPunct="1">
        <a:spcBef>
          <a:spcPct val="0"/>
        </a:spcBef>
        <a:buNone/>
        <a:defRPr sz="4400" b="1" kern="1200">
          <a:solidFill>
            <a:schemeClr val="bg1"/>
          </a:solidFill>
          <a:latin typeface="Franklin Gothic Book" panose="020B0503020102020204" pitchFamily="34" charset="0"/>
          <a:ea typeface="+mj-ea"/>
          <a:cs typeface="+mj-cs"/>
        </a:defRPr>
      </a:lvl1pPr>
    </p:titleStyle>
    <p:bodyStyle>
      <a:lvl1pPr marL="342891" indent="-342891" algn="l" defTabSz="914377" rtl="0" eaLnBrk="1" latinLnBrk="0" hangingPunct="1">
        <a:spcBef>
          <a:spcPct val="20000"/>
        </a:spcBef>
        <a:buClr>
          <a:srgbClr val="9AD3F0"/>
        </a:buClr>
        <a:buFont typeface="Arial" panose="020B0604020202020204" pitchFamily="34" charset="0"/>
        <a:buChar char="•"/>
        <a:defRPr sz="3200" kern="1200">
          <a:solidFill>
            <a:schemeClr val="bg1"/>
          </a:solidFill>
          <a:latin typeface="Franklin Gothic Book" panose="020B0503020102020204" pitchFamily="34" charset="0"/>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bg1"/>
          </a:solidFill>
          <a:latin typeface="Franklin Gothic Book" panose="020B0503020102020204" pitchFamily="34" charset="0"/>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46A16-C82A-496E-B994-405001D19732}" type="slidenum">
              <a:rPr lang="en-IN" smtClean="0"/>
              <a:t>‹#›</a:t>
            </a:fld>
            <a:endParaRPr lang="en-IN"/>
          </a:p>
        </p:txBody>
      </p:sp>
    </p:spTree>
    <p:extLst>
      <p:ext uri="{BB962C8B-B14F-4D97-AF65-F5344CB8AC3E}">
        <p14:creationId xmlns:p14="http://schemas.microsoft.com/office/powerpoint/2010/main" val="3055493069"/>
      </p:ext>
    </p:extLst>
  </p:cSld>
  <p:clrMap bg1="lt1" tx1="dk1" bg2="lt2" tx2="dk2" accent1="accent1" accent2="accent2" accent3="accent3" accent4="accent4" accent5="accent5" accent6="accent6" hlink="hlink" folHlink="folHlink"/>
  <p:sldLayoutIdLst>
    <p:sldLayoutId id="2147483691" r:id="rId1"/>
  </p:sldLayoutIdLs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401" y="152400"/>
            <a:ext cx="3534331" cy="1295400"/>
          </a:xfrm>
          <a:prstGeom prst="rect">
            <a:avLst/>
          </a:prstGeom>
        </p:spPr>
      </p:pic>
      <p:cxnSp>
        <p:nvCxnSpPr>
          <p:cNvPr id="8" name="Straight Connector 7"/>
          <p:cNvCxnSpPr/>
          <p:nvPr/>
        </p:nvCxnSpPr>
        <p:spPr>
          <a:xfrm>
            <a:off x="609600" y="1371600"/>
            <a:ext cx="109728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DFB92-2575-4065-A1DF-7F8AEB6F1546}" type="slidenum">
              <a:rPr lang="en-IN" smtClean="0"/>
              <a:t>‹#›</a:t>
            </a:fld>
            <a:endParaRPr lang="en-IN"/>
          </a:p>
        </p:txBody>
      </p:sp>
    </p:spTree>
    <p:extLst>
      <p:ext uri="{BB962C8B-B14F-4D97-AF65-F5344CB8AC3E}">
        <p14:creationId xmlns:p14="http://schemas.microsoft.com/office/powerpoint/2010/main" val="37673970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tmp"/><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0.svg"/><Relationship Id="rId3" Type="http://schemas.openxmlformats.org/officeDocument/2006/relationships/chart" Target="../charts/chart2.xml"/><Relationship Id="rId7" Type="http://schemas.openxmlformats.org/officeDocument/2006/relationships/diagramColors" Target="../diagrams/colors1.xml"/><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notesSlide" Target="../notesSlides/notesSlide5.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8.svg"/><Relationship Id="rId5" Type="http://schemas.openxmlformats.org/officeDocument/2006/relationships/diagramLayout" Target="../diagrams/layout1.xml"/><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diagramData" Target="../diagrams/data1.xml"/><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3.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20.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19.png"/><Relationship Id="rId5" Type="http://schemas.openxmlformats.org/officeDocument/2006/relationships/image" Target="../media/image27.png"/><Relationship Id="rId15" Type="http://schemas.openxmlformats.org/officeDocument/2006/relationships/chart" Target="../charts/chart3.xml"/><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29393"/>
            <a:ext cx="12027877" cy="1695161"/>
          </a:xfrm>
        </p:spPr>
        <p:txBody>
          <a:bodyPr>
            <a:noAutofit/>
          </a:bodyPr>
          <a:lstStyle/>
          <a:p>
            <a:pPr algn="ctr"/>
            <a:r>
              <a:rPr lang="en-US" sz="3200" dirty="0"/>
              <a:t>Assessing the role of COMMUNITY--led organizations on the financial and emotional well-being of FEMALE SEX WORKERS: EVIDENCE from the AVAHAN project in India</a:t>
            </a:r>
          </a:p>
        </p:txBody>
      </p:sp>
      <p:sp>
        <p:nvSpPr>
          <p:cNvPr id="6" name="Subtitle 2">
            <a:extLst>
              <a:ext uri="{FF2B5EF4-FFF2-40B4-BE49-F238E27FC236}">
                <a16:creationId xmlns:a16="http://schemas.microsoft.com/office/drawing/2014/main" id="{1FD28859-1275-46A4-8D0A-C85C13EFFC71}"/>
              </a:ext>
            </a:extLst>
          </p:cNvPr>
          <p:cNvSpPr>
            <a:spLocks noGrp="1"/>
          </p:cNvSpPr>
          <p:nvPr>
            <p:ph type="subTitle" idx="1"/>
          </p:nvPr>
        </p:nvSpPr>
        <p:spPr>
          <a:xfrm>
            <a:off x="4014439" y="3233985"/>
            <a:ext cx="3335763" cy="1957169"/>
          </a:xfrm>
        </p:spPr>
        <p:txBody>
          <a:bodyPr>
            <a:noAutofit/>
          </a:bodyPr>
          <a:lstStyle/>
          <a:p>
            <a:pPr algn="ctr"/>
            <a:r>
              <a:rPr lang="pt-BR" sz="1600" b="1" i="1" dirty="0">
                <a:solidFill>
                  <a:schemeClr val="accent2"/>
                </a:solidFill>
              </a:rPr>
              <a:t>Contributors</a:t>
            </a:r>
          </a:p>
          <a:p>
            <a:pPr algn="ctr"/>
            <a:r>
              <a:rPr lang="pt-BR" sz="1800" b="1" dirty="0">
                <a:solidFill>
                  <a:schemeClr val="tx1"/>
                </a:solidFill>
              </a:rPr>
              <a:t>Dr. Sangram Kishor Patel</a:t>
            </a:r>
            <a:r>
              <a:rPr lang="pt-BR" sz="1800" dirty="0">
                <a:solidFill>
                  <a:schemeClr val="tx1"/>
                </a:solidFill>
              </a:rPr>
              <a:t> </a:t>
            </a:r>
          </a:p>
          <a:p>
            <a:pPr algn="ctr"/>
            <a:r>
              <a:rPr lang="en-US" sz="1800" dirty="0">
                <a:solidFill>
                  <a:schemeClr val="tx1"/>
                </a:solidFill>
              </a:rPr>
              <a:t>Dr. </a:t>
            </a:r>
            <a:r>
              <a:rPr lang="en-US" sz="1800" dirty="0" err="1">
                <a:solidFill>
                  <a:schemeClr val="tx1"/>
                </a:solidFill>
              </a:rPr>
              <a:t>Saradiya</a:t>
            </a:r>
            <a:r>
              <a:rPr lang="en-US" sz="1800" dirty="0">
                <a:solidFill>
                  <a:schemeClr val="tx1"/>
                </a:solidFill>
              </a:rPr>
              <a:t> Mukherjee</a:t>
            </a:r>
          </a:p>
          <a:p>
            <a:pPr algn="ctr"/>
            <a:r>
              <a:rPr lang="en-US" sz="1800" dirty="0">
                <a:solidFill>
                  <a:schemeClr val="tx1"/>
                </a:solidFill>
              </a:rPr>
              <a:t>Dr. </a:t>
            </a:r>
            <a:r>
              <a:rPr lang="en-US" sz="1800" dirty="0" err="1">
                <a:solidFill>
                  <a:schemeClr val="tx1"/>
                </a:solidFill>
              </a:rPr>
              <a:t>Bidhubhusan</a:t>
            </a:r>
            <a:r>
              <a:rPr lang="en-US" sz="1800" dirty="0">
                <a:solidFill>
                  <a:schemeClr val="tx1"/>
                </a:solidFill>
              </a:rPr>
              <a:t> Mahapatra</a:t>
            </a:r>
          </a:p>
          <a:p>
            <a:pPr algn="ctr"/>
            <a:r>
              <a:rPr lang="en-US" sz="1800" dirty="0">
                <a:solidFill>
                  <a:schemeClr val="tx1"/>
                </a:solidFill>
              </a:rPr>
              <a:t>Dr. Madhusudana Battala </a:t>
            </a:r>
          </a:p>
          <a:p>
            <a:pPr algn="ctr"/>
            <a:r>
              <a:rPr lang="en-US" sz="1800" dirty="0">
                <a:solidFill>
                  <a:schemeClr val="tx1"/>
                </a:solidFill>
              </a:rPr>
              <a:t>Dr. Niranjan </a:t>
            </a:r>
            <a:r>
              <a:rPr lang="en-US" sz="1800" dirty="0" err="1">
                <a:solidFill>
                  <a:schemeClr val="tx1"/>
                </a:solidFill>
              </a:rPr>
              <a:t>Saggurti</a:t>
            </a:r>
            <a:endParaRPr lang="en-US" sz="1800" dirty="0">
              <a:solidFill>
                <a:schemeClr val="tx1"/>
              </a:solidFill>
            </a:endParaRPr>
          </a:p>
        </p:txBody>
      </p:sp>
      <p:sp>
        <p:nvSpPr>
          <p:cNvPr id="7" name="Rectangle 6">
            <a:extLst>
              <a:ext uri="{FF2B5EF4-FFF2-40B4-BE49-F238E27FC236}">
                <a16:creationId xmlns:a16="http://schemas.microsoft.com/office/drawing/2014/main" id="{33CD6EB2-C1ED-4BF3-B04D-936443697577}"/>
              </a:ext>
            </a:extLst>
          </p:cNvPr>
          <p:cNvSpPr/>
          <p:nvPr/>
        </p:nvSpPr>
        <p:spPr>
          <a:xfrm>
            <a:off x="1095049" y="5951343"/>
            <a:ext cx="9837777" cy="646331"/>
          </a:xfrm>
          <a:prstGeom prst="rect">
            <a:avLst/>
          </a:prstGeom>
        </p:spPr>
        <p:txBody>
          <a:bodyPr wrap="square">
            <a:spAutoFit/>
          </a:bodyPr>
          <a:lstStyle/>
          <a:p>
            <a:pPr algn="ctr"/>
            <a:r>
              <a:rPr lang="en-US" dirty="0">
                <a:solidFill>
                  <a:srgbClr val="C00000"/>
                </a:solidFill>
              </a:rPr>
              <a:t>10</a:t>
            </a:r>
            <a:r>
              <a:rPr lang="en-US" baseline="30000" dirty="0">
                <a:solidFill>
                  <a:srgbClr val="C00000"/>
                </a:solidFill>
              </a:rPr>
              <a:t>th</a:t>
            </a:r>
            <a:r>
              <a:rPr lang="en-US" dirty="0">
                <a:solidFill>
                  <a:srgbClr val="C00000"/>
                </a:solidFill>
              </a:rPr>
              <a:t> IAS Conference on HIV Science (IAS 2019), Mexico City, Mexico</a:t>
            </a:r>
          </a:p>
          <a:p>
            <a:pPr algn="ctr"/>
            <a:r>
              <a:rPr lang="en-US" dirty="0">
                <a:solidFill>
                  <a:srgbClr val="C00000"/>
                </a:solidFill>
              </a:rPr>
              <a:t>21-24 July 2019</a:t>
            </a:r>
          </a:p>
        </p:txBody>
      </p:sp>
      <p:pic>
        <p:nvPicPr>
          <p:cNvPr id="8" name="Picture 7">
            <a:extLst>
              <a:ext uri="{FF2B5EF4-FFF2-40B4-BE49-F238E27FC236}">
                <a16:creationId xmlns:a16="http://schemas.microsoft.com/office/drawing/2014/main" id="{DEEF8834-82B3-4FFA-807B-52E11B2C46CB}"/>
              </a:ext>
            </a:extLst>
          </p:cNvPr>
          <p:cNvPicPr>
            <a:picLocks noChangeAspect="1"/>
          </p:cNvPicPr>
          <p:nvPr/>
        </p:nvPicPr>
        <p:blipFill>
          <a:blip r:embed="rId3"/>
          <a:stretch>
            <a:fillRect/>
          </a:stretch>
        </p:blipFill>
        <p:spPr>
          <a:xfrm>
            <a:off x="9639200" y="300640"/>
            <a:ext cx="1943200" cy="1028753"/>
          </a:xfrm>
          <a:prstGeom prst="rect">
            <a:avLst/>
          </a:prstGeom>
        </p:spPr>
      </p:pic>
      <p:sp>
        <p:nvSpPr>
          <p:cNvPr id="3" name="TextBox 2">
            <a:extLst>
              <a:ext uri="{FF2B5EF4-FFF2-40B4-BE49-F238E27FC236}">
                <a16:creationId xmlns:a16="http://schemas.microsoft.com/office/drawing/2014/main" id="{4623FE02-70FA-4E42-8A3D-7BE9BDA78957}"/>
              </a:ext>
            </a:extLst>
          </p:cNvPr>
          <p:cNvSpPr txBox="1"/>
          <p:nvPr/>
        </p:nvSpPr>
        <p:spPr>
          <a:xfrm>
            <a:off x="3337644" y="5341958"/>
            <a:ext cx="5352586" cy="307777"/>
          </a:xfrm>
          <a:prstGeom prst="rect">
            <a:avLst/>
          </a:prstGeom>
          <a:noFill/>
        </p:spPr>
        <p:txBody>
          <a:bodyPr wrap="square" rtlCol="0">
            <a:spAutoFit/>
          </a:bodyPr>
          <a:lstStyle/>
          <a:p>
            <a:r>
              <a:rPr lang="en-IN" sz="1400" i="1" dirty="0">
                <a:solidFill>
                  <a:schemeClr val="accent4">
                    <a:lumMod val="50000"/>
                  </a:schemeClr>
                </a:solidFill>
              </a:rPr>
              <a:t>HIV and AIDS Program, Population Council, New Delhi, India</a:t>
            </a:r>
          </a:p>
        </p:txBody>
      </p:sp>
    </p:spTree>
    <p:extLst>
      <p:ext uri="{BB962C8B-B14F-4D97-AF65-F5344CB8AC3E}">
        <p14:creationId xmlns:p14="http://schemas.microsoft.com/office/powerpoint/2010/main" val="979641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9F6DE2-69D5-43CE-B0CB-3E9DB7D1E664}"/>
              </a:ext>
            </a:extLst>
          </p:cNvPr>
          <p:cNvSpPr>
            <a:spLocks noGrp="1"/>
          </p:cNvSpPr>
          <p:nvPr>
            <p:ph type="title"/>
          </p:nvPr>
        </p:nvSpPr>
        <p:spPr>
          <a:xfrm>
            <a:off x="1907627" y="190020"/>
            <a:ext cx="10135213" cy="671599"/>
          </a:xfrm>
        </p:spPr>
        <p:txBody>
          <a:bodyPr>
            <a:noAutofit/>
          </a:bodyPr>
          <a:lstStyle/>
          <a:p>
            <a:r>
              <a:rPr lang="en-US" sz="2800" dirty="0">
                <a:solidFill>
                  <a:schemeClr val="accent2"/>
                </a:solidFill>
              </a:rPr>
              <a:t>Enhanced financial security empowered female sex workers </a:t>
            </a:r>
            <a:endParaRPr lang="en-IN" sz="2800" dirty="0">
              <a:solidFill>
                <a:schemeClr val="accent2"/>
              </a:solidFill>
            </a:endParaRPr>
          </a:p>
        </p:txBody>
      </p:sp>
      <p:graphicFrame>
        <p:nvGraphicFramePr>
          <p:cNvPr id="10" name="Chart 9">
            <a:extLst>
              <a:ext uri="{FF2B5EF4-FFF2-40B4-BE49-F238E27FC236}">
                <a16:creationId xmlns:a16="http://schemas.microsoft.com/office/drawing/2014/main" id="{E25441E3-5226-4688-B211-041BD2872D5E}"/>
              </a:ext>
            </a:extLst>
          </p:cNvPr>
          <p:cNvGraphicFramePr>
            <a:graphicFrameLocks/>
          </p:cNvGraphicFramePr>
          <p:nvPr>
            <p:extLst>
              <p:ext uri="{D42A27DB-BD31-4B8C-83A1-F6EECF244321}">
                <p14:modId xmlns:p14="http://schemas.microsoft.com/office/powerpoint/2010/main" val="4243131471"/>
              </p:ext>
            </p:extLst>
          </p:nvPr>
        </p:nvGraphicFramePr>
        <p:xfrm>
          <a:off x="315310" y="1178249"/>
          <a:ext cx="6999890" cy="5489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1FF50745-0090-4D2E-9D2F-5AF2980CA1BB}"/>
              </a:ext>
            </a:extLst>
          </p:cNvPr>
          <p:cNvGraphicFramePr>
            <a:graphicFrameLocks noGrp="1"/>
          </p:cNvGraphicFramePr>
          <p:nvPr>
            <p:extLst>
              <p:ext uri="{D42A27DB-BD31-4B8C-83A1-F6EECF244321}">
                <p14:modId xmlns:p14="http://schemas.microsoft.com/office/powerpoint/2010/main" val="4237013575"/>
              </p:ext>
            </p:extLst>
          </p:nvPr>
        </p:nvGraphicFramePr>
        <p:xfrm>
          <a:off x="7315200" y="1067042"/>
          <a:ext cx="2844800" cy="5268456"/>
        </p:xfrm>
        <a:graphic>
          <a:graphicData uri="http://schemas.openxmlformats.org/drawingml/2006/table">
            <a:tbl>
              <a:tblPr firstRow="1" bandRow="1">
                <a:tableStyleId>{5C22544A-7EE6-4342-B048-85BDC9FD1C3A}</a:tableStyleId>
              </a:tblPr>
              <a:tblGrid>
                <a:gridCol w="2844800">
                  <a:extLst>
                    <a:ext uri="{9D8B030D-6E8A-4147-A177-3AD203B41FA5}">
                      <a16:colId xmlns:a16="http://schemas.microsoft.com/office/drawing/2014/main" val="2022028110"/>
                    </a:ext>
                  </a:extLst>
                </a:gridCol>
              </a:tblGrid>
              <a:tr h="38421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1" dirty="0">
                          <a:solidFill>
                            <a:schemeClr val="tx2">
                              <a:lumMod val="50000"/>
                            </a:schemeClr>
                          </a:solidFill>
                        </a:rPr>
                        <a:t>AOR (95% CI)</a:t>
                      </a:r>
                      <a:endParaRPr lang="en-IN" sz="1800" dirty="0"/>
                    </a:p>
                  </a:txBody>
                  <a:tcPr>
                    <a:solidFill>
                      <a:schemeClr val="accent5">
                        <a:lumMod val="40000"/>
                        <a:lumOff val="60000"/>
                      </a:schemeClr>
                    </a:solidFill>
                  </a:tcPr>
                </a:tc>
                <a:extLst>
                  <a:ext uri="{0D108BD9-81ED-4DB2-BD59-A6C34878D82A}">
                    <a16:rowId xmlns:a16="http://schemas.microsoft.com/office/drawing/2014/main" val="2940575068"/>
                  </a:ext>
                </a:extLst>
              </a:tr>
              <a:tr h="384216">
                <a:tc>
                  <a:txBody>
                    <a:bodyPr/>
                    <a:lstStyle/>
                    <a:p>
                      <a:pPr marL="0">
                        <a:spcBef>
                          <a:spcPts val="100"/>
                        </a:spcBef>
                        <a:spcAft>
                          <a:spcPts val="100"/>
                        </a:spcAft>
                      </a:pPr>
                      <a:r>
                        <a:rPr lang="en-IN" sz="1800" dirty="0"/>
                        <a:t>Reference</a:t>
                      </a:r>
                    </a:p>
                  </a:txBody>
                  <a:tcPr>
                    <a:solidFill>
                      <a:schemeClr val="accent1">
                        <a:lumMod val="20000"/>
                        <a:lumOff val="80000"/>
                      </a:schemeClr>
                    </a:solidFill>
                  </a:tcPr>
                </a:tc>
                <a:extLst>
                  <a:ext uri="{0D108BD9-81ED-4DB2-BD59-A6C34878D82A}">
                    <a16:rowId xmlns:a16="http://schemas.microsoft.com/office/drawing/2014/main" val="663102319"/>
                  </a:ext>
                </a:extLst>
              </a:tr>
              <a:tr h="384216">
                <a:tc>
                  <a:txBody>
                    <a:bodyPr/>
                    <a:lstStyle/>
                    <a:p>
                      <a:pPr marL="0">
                        <a:spcBef>
                          <a:spcPts val="100"/>
                        </a:spcBef>
                        <a:spcAft>
                          <a:spcPts val="100"/>
                        </a:spcAft>
                      </a:pPr>
                      <a:r>
                        <a:rPr lang="en-IN" sz="1800" dirty="0"/>
                        <a:t>1.4 (0.9-2.2)</a:t>
                      </a:r>
                    </a:p>
                  </a:txBody>
                  <a:tcPr>
                    <a:solidFill>
                      <a:schemeClr val="accent1">
                        <a:lumMod val="20000"/>
                        <a:lumOff val="80000"/>
                      </a:schemeClr>
                    </a:solidFill>
                  </a:tcPr>
                </a:tc>
                <a:extLst>
                  <a:ext uri="{0D108BD9-81ED-4DB2-BD59-A6C34878D82A}">
                    <a16:rowId xmlns:a16="http://schemas.microsoft.com/office/drawing/2014/main" val="2491197622"/>
                  </a:ext>
                </a:extLst>
              </a:tr>
              <a:tr h="384216">
                <a:tc>
                  <a:txBody>
                    <a:bodyPr/>
                    <a:lstStyle/>
                    <a:p>
                      <a:pPr marL="0">
                        <a:spcBef>
                          <a:spcPts val="100"/>
                        </a:spcBef>
                        <a:spcAft>
                          <a:spcPts val="100"/>
                        </a:spcAft>
                      </a:pPr>
                      <a:r>
                        <a:rPr lang="en-IN" sz="1800" dirty="0"/>
                        <a:t>2.7 (1.9-3.9)***</a:t>
                      </a:r>
                    </a:p>
                  </a:txBody>
                  <a:tcPr>
                    <a:solidFill>
                      <a:schemeClr val="accent1">
                        <a:lumMod val="20000"/>
                        <a:lumOff val="80000"/>
                      </a:schemeClr>
                    </a:solidFill>
                  </a:tcPr>
                </a:tc>
                <a:extLst>
                  <a:ext uri="{0D108BD9-81ED-4DB2-BD59-A6C34878D82A}">
                    <a16:rowId xmlns:a16="http://schemas.microsoft.com/office/drawing/2014/main" val="641012357"/>
                  </a:ext>
                </a:extLst>
              </a:tr>
              <a:tr h="384216">
                <a:tc>
                  <a:txBody>
                    <a:bodyPr/>
                    <a:lstStyle/>
                    <a:p>
                      <a:pPr marL="0">
                        <a:spcBef>
                          <a:spcPts val="100"/>
                        </a:spcBef>
                        <a:spcAft>
                          <a:spcPts val="100"/>
                        </a:spcAft>
                      </a:pPr>
                      <a:r>
                        <a:rPr lang="en-IN" sz="1800" dirty="0"/>
                        <a:t>1.6 (1.1-2.3)***</a:t>
                      </a:r>
                    </a:p>
                  </a:txBody>
                  <a:tcPr>
                    <a:solidFill>
                      <a:schemeClr val="accent1">
                        <a:lumMod val="20000"/>
                        <a:lumOff val="80000"/>
                      </a:schemeClr>
                    </a:solidFill>
                  </a:tcPr>
                </a:tc>
                <a:extLst>
                  <a:ext uri="{0D108BD9-81ED-4DB2-BD59-A6C34878D82A}">
                    <a16:rowId xmlns:a16="http://schemas.microsoft.com/office/drawing/2014/main" val="2231861541"/>
                  </a:ext>
                </a:extLst>
              </a:tr>
              <a:tr h="0">
                <a:tc>
                  <a:txBody>
                    <a:bodyPr/>
                    <a:lstStyle/>
                    <a:p>
                      <a:pPr marL="0">
                        <a:lnSpc>
                          <a:spcPct val="150000"/>
                        </a:lnSpc>
                        <a:spcBef>
                          <a:spcPts val="100"/>
                        </a:spcBef>
                        <a:spcAft>
                          <a:spcPts val="100"/>
                        </a:spcAft>
                      </a:pPr>
                      <a:r>
                        <a:rPr lang="en-IN" sz="1800" dirty="0"/>
                        <a:t>Reference</a:t>
                      </a:r>
                    </a:p>
                  </a:txBody>
                  <a:tcPr>
                    <a:solidFill>
                      <a:schemeClr val="accent2">
                        <a:lumMod val="10000"/>
                        <a:lumOff val="90000"/>
                      </a:schemeClr>
                    </a:solidFill>
                  </a:tcPr>
                </a:tc>
                <a:extLst>
                  <a:ext uri="{0D108BD9-81ED-4DB2-BD59-A6C34878D82A}">
                    <a16:rowId xmlns:a16="http://schemas.microsoft.com/office/drawing/2014/main" val="54860546"/>
                  </a:ext>
                </a:extLst>
              </a:tr>
              <a:tr h="312148">
                <a:tc>
                  <a:txBody>
                    <a:bodyPr/>
                    <a:lstStyle/>
                    <a:p>
                      <a:pPr marL="0">
                        <a:lnSpc>
                          <a:spcPct val="150000"/>
                        </a:lnSpc>
                        <a:spcBef>
                          <a:spcPts val="100"/>
                        </a:spcBef>
                        <a:spcAft>
                          <a:spcPts val="100"/>
                        </a:spcAft>
                      </a:pPr>
                      <a:r>
                        <a:rPr lang="en-IN" sz="1800" dirty="0"/>
                        <a:t>0.9 (0.6-1.5)</a:t>
                      </a:r>
                    </a:p>
                  </a:txBody>
                  <a:tcPr>
                    <a:solidFill>
                      <a:schemeClr val="accent2">
                        <a:lumMod val="10000"/>
                        <a:lumOff val="90000"/>
                      </a:schemeClr>
                    </a:solidFill>
                  </a:tcPr>
                </a:tc>
                <a:extLst>
                  <a:ext uri="{0D108BD9-81ED-4DB2-BD59-A6C34878D82A}">
                    <a16:rowId xmlns:a16="http://schemas.microsoft.com/office/drawing/2014/main" val="776384848"/>
                  </a:ext>
                </a:extLst>
              </a:tr>
              <a:tr h="226699">
                <a:tc>
                  <a:txBody>
                    <a:bodyPr/>
                    <a:lstStyle/>
                    <a:p>
                      <a:pPr marL="0">
                        <a:lnSpc>
                          <a:spcPct val="150000"/>
                        </a:lnSpc>
                        <a:spcBef>
                          <a:spcPts val="100"/>
                        </a:spcBef>
                        <a:spcAft>
                          <a:spcPts val="100"/>
                        </a:spcAft>
                      </a:pPr>
                      <a:r>
                        <a:rPr lang="en-IN" sz="1800" dirty="0"/>
                        <a:t>1.9 (1.4-2.6)***</a:t>
                      </a:r>
                    </a:p>
                  </a:txBody>
                  <a:tcPr>
                    <a:solidFill>
                      <a:schemeClr val="accent2">
                        <a:lumMod val="10000"/>
                        <a:lumOff val="90000"/>
                      </a:schemeClr>
                    </a:solidFill>
                  </a:tcPr>
                </a:tc>
                <a:extLst>
                  <a:ext uri="{0D108BD9-81ED-4DB2-BD59-A6C34878D82A}">
                    <a16:rowId xmlns:a16="http://schemas.microsoft.com/office/drawing/2014/main" val="2279706965"/>
                  </a:ext>
                </a:extLst>
              </a:tr>
              <a:tr h="267374">
                <a:tc>
                  <a:txBody>
                    <a:bodyPr/>
                    <a:lstStyle/>
                    <a:p>
                      <a:pPr marL="0">
                        <a:lnSpc>
                          <a:spcPct val="150000"/>
                        </a:lnSpc>
                        <a:spcBef>
                          <a:spcPts val="100"/>
                        </a:spcBef>
                        <a:spcAft>
                          <a:spcPts val="100"/>
                        </a:spcAft>
                      </a:pPr>
                      <a:r>
                        <a:rPr lang="en-IN" sz="1800" dirty="0"/>
                        <a:t>2.0 (1.5-2.8)***</a:t>
                      </a:r>
                    </a:p>
                  </a:txBody>
                  <a:tcPr>
                    <a:solidFill>
                      <a:schemeClr val="accent2">
                        <a:lumMod val="10000"/>
                        <a:lumOff val="90000"/>
                      </a:schemeClr>
                    </a:solidFill>
                  </a:tcPr>
                </a:tc>
                <a:extLst>
                  <a:ext uri="{0D108BD9-81ED-4DB2-BD59-A6C34878D82A}">
                    <a16:rowId xmlns:a16="http://schemas.microsoft.com/office/drawing/2014/main" val="2129293322"/>
                  </a:ext>
                </a:extLst>
              </a:tr>
              <a:tr h="384216">
                <a:tc>
                  <a:txBody>
                    <a:bodyPr/>
                    <a:lstStyle/>
                    <a:p>
                      <a:pPr marL="0">
                        <a:spcBef>
                          <a:spcPts val="100"/>
                        </a:spcBef>
                        <a:spcAft>
                          <a:spcPts val="100"/>
                        </a:spcAft>
                      </a:pPr>
                      <a:r>
                        <a:rPr lang="en-IN" sz="1800" dirty="0"/>
                        <a:t>Reference</a:t>
                      </a:r>
                    </a:p>
                  </a:txBody>
                  <a:tcPr>
                    <a:solidFill>
                      <a:schemeClr val="accent5">
                        <a:lumMod val="20000"/>
                        <a:lumOff val="80000"/>
                      </a:schemeClr>
                    </a:solidFill>
                  </a:tcPr>
                </a:tc>
                <a:extLst>
                  <a:ext uri="{0D108BD9-81ED-4DB2-BD59-A6C34878D82A}">
                    <a16:rowId xmlns:a16="http://schemas.microsoft.com/office/drawing/2014/main" val="898051012"/>
                  </a:ext>
                </a:extLst>
              </a:tr>
              <a:tr h="384216">
                <a:tc>
                  <a:txBody>
                    <a:bodyPr/>
                    <a:lstStyle/>
                    <a:p>
                      <a:pPr marL="0">
                        <a:spcBef>
                          <a:spcPts val="100"/>
                        </a:spcBef>
                        <a:spcAft>
                          <a:spcPts val="100"/>
                        </a:spcAft>
                      </a:pPr>
                      <a:r>
                        <a:rPr lang="en-IN" sz="1800" dirty="0"/>
                        <a:t>1.1 (0.7-1.6)</a:t>
                      </a:r>
                    </a:p>
                  </a:txBody>
                  <a:tcPr>
                    <a:solidFill>
                      <a:schemeClr val="accent5">
                        <a:lumMod val="20000"/>
                        <a:lumOff val="80000"/>
                      </a:schemeClr>
                    </a:solidFill>
                  </a:tcPr>
                </a:tc>
                <a:extLst>
                  <a:ext uri="{0D108BD9-81ED-4DB2-BD59-A6C34878D82A}">
                    <a16:rowId xmlns:a16="http://schemas.microsoft.com/office/drawing/2014/main" val="1946913119"/>
                  </a:ext>
                </a:extLst>
              </a:tr>
              <a:tr h="384216">
                <a:tc>
                  <a:txBody>
                    <a:bodyPr/>
                    <a:lstStyle/>
                    <a:p>
                      <a:pPr marL="0">
                        <a:spcBef>
                          <a:spcPts val="100"/>
                        </a:spcBef>
                        <a:spcAft>
                          <a:spcPts val="100"/>
                        </a:spcAft>
                      </a:pPr>
                      <a:r>
                        <a:rPr lang="en-IN" sz="1800" dirty="0"/>
                        <a:t>2.2 (1.6-3.1)***</a:t>
                      </a:r>
                    </a:p>
                  </a:txBody>
                  <a:tcPr>
                    <a:solidFill>
                      <a:schemeClr val="accent5">
                        <a:lumMod val="20000"/>
                        <a:lumOff val="80000"/>
                      </a:schemeClr>
                    </a:solidFill>
                  </a:tcPr>
                </a:tc>
                <a:extLst>
                  <a:ext uri="{0D108BD9-81ED-4DB2-BD59-A6C34878D82A}">
                    <a16:rowId xmlns:a16="http://schemas.microsoft.com/office/drawing/2014/main" val="1615533815"/>
                  </a:ext>
                </a:extLst>
              </a:tr>
              <a:tr h="384216">
                <a:tc>
                  <a:txBody>
                    <a:bodyPr/>
                    <a:lstStyle/>
                    <a:p>
                      <a:pPr marL="0">
                        <a:spcBef>
                          <a:spcPts val="100"/>
                        </a:spcBef>
                        <a:spcAft>
                          <a:spcPts val="100"/>
                        </a:spcAft>
                      </a:pPr>
                      <a:r>
                        <a:rPr lang="en-IN" sz="1800" dirty="0"/>
                        <a:t>1.4 (1.0-1.9)***</a:t>
                      </a:r>
                    </a:p>
                  </a:txBody>
                  <a:tcPr>
                    <a:solidFill>
                      <a:schemeClr val="accent5">
                        <a:lumMod val="20000"/>
                        <a:lumOff val="80000"/>
                      </a:schemeClr>
                    </a:solidFill>
                  </a:tcPr>
                </a:tc>
                <a:extLst>
                  <a:ext uri="{0D108BD9-81ED-4DB2-BD59-A6C34878D82A}">
                    <a16:rowId xmlns:a16="http://schemas.microsoft.com/office/drawing/2014/main" val="2824019454"/>
                  </a:ext>
                </a:extLst>
              </a:tr>
            </a:tbl>
          </a:graphicData>
        </a:graphic>
      </p:graphicFrame>
      <p:sp>
        <p:nvSpPr>
          <p:cNvPr id="3" name="Rectangle 2">
            <a:extLst>
              <a:ext uri="{FF2B5EF4-FFF2-40B4-BE49-F238E27FC236}">
                <a16:creationId xmlns:a16="http://schemas.microsoft.com/office/drawing/2014/main" id="{C9F78F2D-974B-42C8-ABAC-8818956D11B2}"/>
              </a:ext>
            </a:extLst>
          </p:cNvPr>
          <p:cNvSpPr/>
          <p:nvPr/>
        </p:nvSpPr>
        <p:spPr>
          <a:xfrm>
            <a:off x="10191795" y="4581172"/>
            <a:ext cx="1684895" cy="1569660"/>
          </a:xfrm>
          <a:prstGeom prst="rect">
            <a:avLst/>
          </a:prstGeom>
        </p:spPr>
        <p:txBody>
          <a:bodyPr wrap="square">
            <a:spAutoFit/>
          </a:bodyPr>
          <a:lstStyle/>
          <a:p>
            <a:r>
              <a:rPr lang="en-US" sz="1200" i="1" dirty="0">
                <a:latin typeface="Times New Roman" panose="02020603050405020304" pitchFamily="18" charset="0"/>
                <a:ea typeface="Calibri" panose="020F0502020204030204" pitchFamily="34" charset="0"/>
              </a:rPr>
              <a:t>AOR: Adjusted Odds Ratio; AORs are adjusted for age, education, currently married, typology and living arrangements;  *** indicate significance at 1%. </a:t>
            </a:r>
            <a:endParaRPr lang="en-IN" sz="1200" dirty="0"/>
          </a:p>
        </p:txBody>
      </p:sp>
      <p:sp>
        <p:nvSpPr>
          <p:cNvPr id="7" name="Oval 6">
            <a:extLst>
              <a:ext uri="{FF2B5EF4-FFF2-40B4-BE49-F238E27FC236}">
                <a16:creationId xmlns:a16="http://schemas.microsoft.com/office/drawing/2014/main" id="{BCA73159-6FD4-4946-AD80-2D020ABDC7F3}"/>
              </a:ext>
            </a:extLst>
          </p:cNvPr>
          <p:cNvSpPr/>
          <p:nvPr/>
        </p:nvSpPr>
        <p:spPr>
          <a:xfrm>
            <a:off x="6740498" y="2212405"/>
            <a:ext cx="3419502" cy="9007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a:extLst>
              <a:ext uri="{FF2B5EF4-FFF2-40B4-BE49-F238E27FC236}">
                <a16:creationId xmlns:a16="http://schemas.microsoft.com/office/drawing/2014/main" id="{F22C5B3A-5CDD-47B2-953A-EFEA6E0F12AC}"/>
              </a:ext>
            </a:extLst>
          </p:cNvPr>
          <p:cNvSpPr/>
          <p:nvPr/>
        </p:nvSpPr>
        <p:spPr>
          <a:xfrm>
            <a:off x="6772293" y="3956440"/>
            <a:ext cx="3419502" cy="9007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a:extLst>
              <a:ext uri="{FF2B5EF4-FFF2-40B4-BE49-F238E27FC236}">
                <a16:creationId xmlns:a16="http://schemas.microsoft.com/office/drawing/2014/main" id="{EB3A33B2-E97D-4605-8890-57C778C88C4D}"/>
              </a:ext>
            </a:extLst>
          </p:cNvPr>
          <p:cNvSpPr/>
          <p:nvPr/>
        </p:nvSpPr>
        <p:spPr>
          <a:xfrm>
            <a:off x="6740498" y="5453459"/>
            <a:ext cx="3419502" cy="9007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785280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47EFC-B90F-4815-BDF6-4D245DA7D209}"/>
              </a:ext>
            </a:extLst>
          </p:cNvPr>
          <p:cNvSpPr>
            <a:spLocks noGrp="1"/>
          </p:cNvSpPr>
          <p:nvPr>
            <p:ph type="title"/>
          </p:nvPr>
        </p:nvSpPr>
        <p:spPr/>
        <p:txBody>
          <a:bodyPr>
            <a:normAutofit fontScale="90000"/>
          </a:bodyPr>
          <a:lstStyle/>
          <a:p>
            <a:br>
              <a:rPr lang="en-US" dirty="0"/>
            </a:br>
            <a:endParaRPr lang="en-US" dirty="0"/>
          </a:p>
        </p:txBody>
      </p:sp>
      <p:sp>
        <p:nvSpPr>
          <p:cNvPr id="12" name="Rectangle 11">
            <a:extLst>
              <a:ext uri="{FF2B5EF4-FFF2-40B4-BE49-F238E27FC236}">
                <a16:creationId xmlns:a16="http://schemas.microsoft.com/office/drawing/2014/main" id="{0C613BF7-96AD-4C09-B281-21E862022256}"/>
              </a:ext>
            </a:extLst>
          </p:cNvPr>
          <p:cNvSpPr/>
          <p:nvPr/>
        </p:nvSpPr>
        <p:spPr>
          <a:xfrm>
            <a:off x="1934609" y="270037"/>
            <a:ext cx="9511238" cy="584775"/>
          </a:xfrm>
          <a:prstGeom prst="rect">
            <a:avLst/>
          </a:prstGeom>
        </p:spPr>
        <p:txBody>
          <a:bodyPr wrap="square">
            <a:spAutoFit/>
          </a:bodyPr>
          <a:lstStyle/>
          <a:p>
            <a:r>
              <a:rPr lang="en-IN" sz="3200" dirty="0">
                <a:solidFill>
                  <a:schemeClr val="accent2"/>
                </a:solidFill>
              </a:rPr>
              <a:t>Conclusions</a:t>
            </a:r>
            <a:endParaRPr lang="en-US" sz="3200" dirty="0">
              <a:solidFill>
                <a:schemeClr val="accent2"/>
              </a:solidFill>
            </a:endParaRPr>
          </a:p>
        </p:txBody>
      </p:sp>
      <p:sp>
        <p:nvSpPr>
          <p:cNvPr id="5" name="Rectangle 4">
            <a:extLst>
              <a:ext uri="{FF2B5EF4-FFF2-40B4-BE49-F238E27FC236}">
                <a16:creationId xmlns:a16="http://schemas.microsoft.com/office/drawing/2014/main" id="{096AB80B-F0E8-4D34-A829-BF008EB709A7}"/>
              </a:ext>
            </a:extLst>
          </p:cNvPr>
          <p:cNvSpPr/>
          <p:nvPr/>
        </p:nvSpPr>
        <p:spPr>
          <a:xfrm>
            <a:off x="680504" y="1035485"/>
            <a:ext cx="10954448" cy="5016758"/>
          </a:xfrm>
          <a:prstGeom prst="rect">
            <a:avLst/>
          </a:prstGeom>
        </p:spPr>
        <p:txBody>
          <a:bodyPr wrap="square">
            <a:spAutoFit/>
          </a:bodyPr>
          <a:lstStyle/>
          <a:p>
            <a:pPr marL="457200" indent="-457200" algn="just">
              <a:buFont typeface="Arial" panose="020B0604020202020204" pitchFamily="34" charset="0"/>
              <a:buChar char="•"/>
            </a:pPr>
            <a:r>
              <a:rPr lang="en-US" sz="3200" dirty="0"/>
              <a:t>The program has demonstrated a significant increase in CO strength</a:t>
            </a:r>
            <a:r>
              <a:rPr lang="en-IN" sz="3200" dirty="0"/>
              <a:t>, which ultimately helped to improve the financial security among FSWs. </a:t>
            </a:r>
          </a:p>
          <a:p>
            <a:pPr marL="457200" indent="-457200" algn="just">
              <a:buFont typeface="Arial" panose="020B0604020202020204" pitchFamily="34" charset="0"/>
              <a:buChar char="•"/>
            </a:pPr>
            <a:endParaRPr lang="en-IN" sz="3200" dirty="0"/>
          </a:p>
          <a:p>
            <a:pPr marL="457200" indent="-457200" algn="just">
              <a:buFont typeface="Arial" panose="020B0604020202020204" pitchFamily="34" charset="0"/>
              <a:buChar char="•"/>
            </a:pPr>
            <a:r>
              <a:rPr lang="en-IN" sz="3200" dirty="0"/>
              <a:t>Enhanced financial security is key to empower (e.g. the self-efficacy, self confidence and individual agency) FSWs.</a:t>
            </a:r>
          </a:p>
          <a:p>
            <a:pPr marL="457200" indent="-457200" algn="just">
              <a:buFont typeface="Arial" panose="020B0604020202020204" pitchFamily="34" charset="0"/>
              <a:buChar char="•"/>
            </a:pPr>
            <a:endParaRPr lang="en-IN" sz="3200" dirty="0"/>
          </a:p>
          <a:p>
            <a:pPr marL="457200" indent="-457200" algn="just">
              <a:buFont typeface="Arial" panose="020B0604020202020204" pitchFamily="34" charset="0"/>
              <a:buChar char="•"/>
            </a:pPr>
            <a:r>
              <a:rPr lang="en-US" sz="3200" dirty="0"/>
              <a:t>There is a need to sustain the increased strength of COs that enables to address FSWs’ vulnerabilities and build their empowerment.</a:t>
            </a:r>
          </a:p>
        </p:txBody>
      </p:sp>
    </p:spTree>
    <p:extLst>
      <p:ext uri="{BB962C8B-B14F-4D97-AF65-F5344CB8AC3E}">
        <p14:creationId xmlns:p14="http://schemas.microsoft.com/office/powerpoint/2010/main" val="3298507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1BAF51B-AC2A-41FA-861B-0C98FE6EE5A6}"/>
              </a:ext>
            </a:extLst>
          </p:cNvPr>
          <p:cNvSpPr txBox="1">
            <a:spLocks/>
          </p:cNvSpPr>
          <p:nvPr/>
        </p:nvSpPr>
        <p:spPr>
          <a:xfrm>
            <a:off x="835572" y="5722350"/>
            <a:ext cx="10594428" cy="880924"/>
          </a:xfrm>
          <a:prstGeom prst="rect">
            <a:avLst/>
          </a:prstGeom>
        </p:spPr>
        <p:txBody>
          <a:bodyPr>
            <a:normAutofit fontScale="55000" lnSpcReduction="20000"/>
          </a:bodyPr>
          <a:lstStyle>
            <a:lvl1pPr marL="342891" indent="-342891" algn="l" defTabSz="914377" rtl="0" eaLnBrk="1" latinLnBrk="0" hangingPunct="1">
              <a:spcBef>
                <a:spcPct val="20000"/>
              </a:spcBef>
              <a:buClr>
                <a:srgbClr val="6CC04A"/>
              </a:buClr>
              <a:buFont typeface="Arial" panose="020B0604020202020204" pitchFamily="34" charset="0"/>
              <a:buChar char="•"/>
              <a:defRPr sz="3200" kern="1200">
                <a:solidFill>
                  <a:schemeClr val="bg2">
                    <a:lumMod val="10000"/>
                  </a:schemeClr>
                </a:solidFill>
                <a:latin typeface="Franklin Gothic Book" panose="020B0503020102020204" pitchFamily="34" charset="0"/>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bg2">
                    <a:lumMod val="10000"/>
                  </a:schemeClr>
                </a:solidFill>
                <a:latin typeface="Franklin Gothic Book" panose="020B0503020102020204" pitchFamily="34" charset="0"/>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bg2">
                    <a:lumMod val="10000"/>
                  </a:schemeClr>
                </a:solidFill>
                <a:latin typeface="Franklin Gothic Book" panose="020B0503020102020204" pitchFamily="34" charset="0"/>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IN" sz="5000" b="1" dirty="0">
                <a:solidFill>
                  <a:schemeClr val="accent2"/>
                </a:solidFill>
              </a:rPr>
              <a:t>For more information on this presentation, please write to:</a:t>
            </a:r>
          </a:p>
          <a:p>
            <a:pPr marL="0" indent="0" algn="ctr">
              <a:buNone/>
            </a:pPr>
            <a:r>
              <a:rPr lang="en-IN" sz="5000" b="1" dirty="0">
                <a:solidFill>
                  <a:schemeClr val="accent2"/>
                </a:solidFill>
              </a:rPr>
              <a:t>skpatel@popcouncil.org</a:t>
            </a:r>
          </a:p>
          <a:p>
            <a:pPr marL="0" indent="0" algn="ctr">
              <a:buNone/>
            </a:pPr>
            <a:endParaRPr lang="en-US" sz="3300" b="1" dirty="0">
              <a:solidFill>
                <a:srgbClr val="0070C0"/>
              </a:solidFill>
            </a:endParaRPr>
          </a:p>
        </p:txBody>
      </p:sp>
    </p:spTree>
    <p:extLst>
      <p:ext uri="{BB962C8B-B14F-4D97-AF65-F5344CB8AC3E}">
        <p14:creationId xmlns:p14="http://schemas.microsoft.com/office/powerpoint/2010/main" val="675531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991963-2E55-4BB6-81F7-76D88582E29F}"/>
              </a:ext>
            </a:extLst>
          </p:cNvPr>
          <p:cNvSpPr>
            <a:spLocks noGrp="1"/>
          </p:cNvSpPr>
          <p:nvPr>
            <p:ph idx="1"/>
          </p:nvPr>
        </p:nvSpPr>
        <p:spPr>
          <a:xfrm>
            <a:off x="609600" y="1193378"/>
            <a:ext cx="10972800" cy="1783738"/>
          </a:xfrm>
        </p:spPr>
        <p:txBody>
          <a:bodyPr>
            <a:normAutofit/>
          </a:bodyPr>
          <a:lstStyle/>
          <a:p>
            <a:pPr marL="0" indent="0" algn="ctr">
              <a:buNone/>
            </a:pPr>
            <a:r>
              <a:rPr lang="en-IN" sz="8800" b="1" dirty="0">
                <a:solidFill>
                  <a:srgbClr val="C00000"/>
                </a:solidFill>
              </a:rPr>
              <a:t>Thanks !</a:t>
            </a:r>
            <a:endParaRPr lang="en-US" sz="8800" b="1" dirty="0">
              <a:solidFill>
                <a:srgbClr val="C00000"/>
              </a:solidFill>
            </a:endParaRPr>
          </a:p>
        </p:txBody>
      </p:sp>
      <p:pic>
        <p:nvPicPr>
          <p:cNvPr id="5" name="Picture 4">
            <a:extLst>
              <a:ext uri="{FF2B5EF4-FFF2-40B4-BE49-F238E27FC236}">
                <a16:creationId xmlns:a16="http://schemas.microsoft.com/office/drawing/2014/main" id="{39F2F2CD-B362-42E1-ACC9-EE7AA46F7B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5631" y="2632113"/>
            <a:ext cx="8164033" cy="4089367"/>
          </a:xfrm>
          <a:prstGeom prst="rect">
            <a:avLst/>
          </a:prstGeom>
        </p:spPr>
      </p:pic>
    </p:spTree>
    <p:extLst>
      <p:ext uri="{BB962C8B-B14F-4D97-AF65-F5344CB8AC3E}">
        <p14:creationId xmlns:p14="http://schemas.microsoft.com/office/powerpoint/2010/main" val="253737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59B1C157-A6F8-4407-B626-00D01E378B5A}"/>
              </a:ext>
            </a:extLst>
          </p:cNvPr>
          <p:cNvGrpSpPr/>
          <p:nvPr/>
        </p:nvGrpSpPr>
        <p:grpSpPr>
          <a:xfrm>
            <a:off x="1900935" y="1520466"/>
            <a:ext cx="1479723" cy="553514"/>
            <a:chOff x="1443709" y="2336050"/>
            <a:chExt cx="1914314" cy="576657"/>
          </a:xfrm>
        </p:grpSpPr>
        <p:pic>
          <p:nvPicPr>
            <p:cNvPr id="32" name="Picture 4">
              <a:extLst>
                <a:ext uri="{FF2B5EF4-FFF2-40B4-BE49-F238E27FC236}">
                  <a16:creationId xmlns:a16="http://schemas.microsoft.com/office/drawing/2014/main" id="{DEFDAE99-069A-43FA-8EC9-0A2F8D9F09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3709" y="2443805"/>
              <a:ext cx="398548" cy="427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5">
              <a:extLst>
                <a:ext uri="{FF2B5EF4-FFF2-40B4-BE49-F238E27FC236}">
                  <a16:creationId xmlns:a16="http://schemas.microsoft.com/office/drawing/2014/main" id="{92FD0BCB-600B-4110-AB97-E7510395CE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953724" y="2336050"/>
              <a:ext cx="555735" cy="53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a:extLst>
                <a:ext uri="{FF2B5EF4-FFF2-40B4-BE49-F238E27FC236}">
                  <a16:creationId xmlns:a16="http://schemas.microsoft.com/office/drawing/2014/main" id="{1C28B2E2-0507-4016-9EA6-44B055E170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9259" y="2462688"/>
              <a:ext cx="878764" cy="450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a:extLst>
              <a:ext uri="{FF2B5EF4-FFF2-40B4-BE49-F238E27FC236}">
                <a16:creationId xmlns:a16="http://schemas.microsoft.com/office/drawing/2014/main" id="{3A873CCA-740D-4AB6-872E-65DF37716D62}"/>
              </a:ext>
            </a:extLst>
          </p:cNvPr>
          <p:cNvSpPr>
            <a:spLocks noGrp="1"/>
          </p:cNvSpPr>
          <p:nvPr>
            <p:ph type="title"/>
          </p:nvPr>
        </p:nvSpPr>
        <p:spPr/>
        <p:txBody>
          <a:bodyPr/>
          <a:lstStyle/>
          <a:p>
            <a:r>
              <a:rPr lang="en-IN" dirty="0"/>
              <a:t>Journey of </a:t>
            </a:r>
            <a:r>
              <a:rPr lang="en-IN" dirty="0" err="1"/>
              <a:t>Avahan</a:t>
            </a:r>
            <a:r>
              <a:rPr lang="en-IN" dirty="0"/>
              <a:t> program (2003-17)</a:t>
            </a:r>
          </a:p>
        </p:txBody>
      </p:sp>
      <p:grpSp>
        <p:nvGrpSpPr>
          <p:cNvPr id="6" name="Group 5">
            <a:extLst>
              <a:ext uri="{FF2B5EF4-FFF2-40B4-BE49-F238E27FC236}">
                <a16:creationId xmlns:a16="http://schemas.microsoft.com/office/drawing/2014/main" id="{D538BB5F-B627-4F09-97A2-D6CC45256BB2}"/>
              </a:ext>
            </a:extLst>
          </p:cNvPr>
          <p:cNvGrpSpPr/>
          <p:nvPr/>
        </p:nvGrpSpPr>
        <p:grpSpPr>
          <a:xfrm>
            <a:off x="3207888" y="3439640"/>
            <a:ext cx="1420995" cy="692498"/>
            <a:chOff x="4522367" y="2443805"/>
            <a:chExt cx="1447801" cy="550392"/>
          </a:xfrm>
        </p:grpSpPr>
        <p:pic>
          <p:nvPicPr>
            <p:cNvPr id="7" name="Picture 3">
              <a:extLst>
                <a:ext uri="{FF2B5EF4-FFF2-40B4-BE49-F238E27FC236}">
                  <a16:creationId xmlns:a16="http://schemas.microsoft.com/office/drawing/2014/main" id="{788DB121-9782-4315-87D6-3A2242D43F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5404" y="2443805"/>
              <a:ext cx="1074764" cy="550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extLst>
                <a:ext uri="{FF2B5EF4-FFF2-40B4-BE49-F238E27FC236}">
                  <a16:creationId xmlns:a16="http://schemas.microsoft.com/office/drawing/2014/main" id="{3DF7550B-6373-46F7-B322-88CA793DE9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2367" y="2507467"/>
              <a:ext cx="398548" cy="427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2" name="Group 21">
            <a:extLst>
              <a:ext uri="{FF2B5EF4-FFF2-40B4-BE49-F238E27FC236}">
                <a16:creationId xmlns:a16="http://schemas.microsoft.com/office/drawing/2014/main" id="{8C4ED7AD-AC78-4FBD-98FD-F0359D89752E}"/>
              </a:ext>
            </a:extLst>
          </p:cNvPr>
          <p:cNvGrpSpPr/>
          <p:nvPr/>
        </p:nvGrpSpPr>
        <p:grpSpPr>
          <a:xfrm>
            <a:off x="4506423" y="5337929"/>
            <a:ext cx="1813958" cy="630413"/>
            <a:chOff x="5871496" y="4949648"/>
            <a:chExt cx="2418610" cy="840551"/>
          </a:xfrm>
        </p:grpSpPr>
        <p:pic>
          <p:nvPicPr>
            <p:cNvPr id="10" name="Picture 7">
              <a:extLst>
                <a:ext uri="{FF2B5EF4-FFF2-40B4-BE49-F238E27FC236}">
                  <a16:creationId xmlns:a16="http://schemas.microsoft.com/office/drawing/2014/main" id="{078B87F0-9961-4FFF-AEC7-48FAA34E0E7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1496" y="4949648"/>
              <a:ext cx="1070577" cy="840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EE718C44-098B-49C7-AFA8-C406B89B898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2073" y="5211996"/>
              <a:ext cx="403609" cy="332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a:extLst>
                <a:ext uri="{FF2B5EF4-FFF2-40B4-BE49-F238E27FC236}">
                  <a16:creationId xmlns:a16="http://schemas.microsoft.com/office/drawing/2014/main" id="{6ABEABAA-0D66-4231-8E3C-E87BA750B0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5682" y="5031708"/>
              <a:ext cx="944424" cy="613191"/>
            </a:xfrm>
            <a:prstGeom prst="rect">
              <a:avLst/>
            </a:prstGeom>
          </p:spPr>
        </p:pic>
      </p:grpSp>
      <p:sp>
        <p:nvSpPr>
          <p:cNvPr id="20" name="Arrow: Bent 19">
            <a:extLst>
              <a:ext uri="{FF2B5EF4-FFF2-40B4-BE49-F238E27FC236}">
                <a16:creationId xmlns:a16="http://schemas.microsoft.com/office/drawing/2014/main" id="{B7A455C2-05C7-4ED0-B0B2-5231A5DF08CA}"/>
              </a:ext>
            </a:extLst>
          </p:cNvPr>
          <p:cNvSpPr/>
          <p:nvPr/>
        </p:nvSpPr>
        <p:spPr>
          <a:xfrm flipV="1">
            <a:off x="2618803" y="2174010"/>
            <a:ext cx="589085" cy="1764773"/>
          </a:xfrm>
          <a:prstGeom prst="bentArrow">
            <a:avLst>
              <a:gd name="adj1" fmla="val 25000"/>
              <a:gd name="adj2" fmla="val 25000"/>
              <a:gd name="adj3" fmla="val 25000"/>
              <a:gd name="adj4" fmla="val 47076"/>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chemeClr val="tx1"/>
              </a:solidFill>
            </a:endParaRPr>
          </a:p>
        </p:txBody>
      </p:sp>
      <p:sp>
        <p:nvSpPr>
          <p:cNvPr id="21" name="Arrow: Bent 20">
            <a:extLst>
              <a:ext uri="{FF2B5EF4-FFF2-40B4-BE49-F238E27FC236}">
                <a16:creationId xmlns:a16="http://schemas.microsoft.com/office/drawing/2014/main" id="{BF094F1D-EC1B-4337-8FCF-307245D6FC32}"/>
              </a:ext>
            </a:extLst>
          </p:cNvPr>
          <p:cNvSpPr/>
          <p:nvPr/>
        </p:nvSpPr>
        <p:spPr>
          <a:xfrm flipV="1">
            <a:off x="3822724" y="4295790"/>
            <a:ext cx="589085" cy="1563577"/>
          </a:xfrm>
          <a:prstGeom prst="bentArrow">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chemeClr val="tx1"/>
              </a:solidFill>
            </a:endParaRPr>
          </a:p>
        </p:txBody>
      </p:sp>
      <p:sp>
        <p:nvSpPr>
          <p:cNvPr id="24" name="TextBox 23">
            <a:extLst>
              <a:ext uri="{FF2B5EF4-FFF2-40B4-BE49-F238E27FC236}">
                <a16:creationId xmlns:a16="http://schemas.microsoft.com/office/drawing/2014/main" id="{76425108-3364-4040-9807-C2C1FAAABA46}"/>
              </a:ext>
            </a:extLst>
          </p:cNvPr>
          <p:cNvSpPr txBox="1"/>
          <p:nvPr/>
        </p:nvSpPr>
        <p:spPr>
          <a:xfrm>
            <a:off x="3380658" y="1503362"/>
            <a:ext cx="3649337" cy="830997"/>
          </a:xfrm>
          <a:prstGeom prst="rect">
            <a:avLst/>
          </a:prstGeom>
          <a:noFill/>
        </p:spPr>
        <p:txBody>
          <a:bodyPr wrap="square" rtlCol="0">
            <a:spAutoFit/>
          </a:bodyPr>
          <a:lstStyle/>
          <a:p>
            <a:r>
              <a:rPr lang="en-US" sz="1600" dirty="0">
                <a:solidFill>
                  <a:srgbClr val="C91C23"/>
                </a:solidFill>
              </a:rPr>
              <a:t>Phase 1: 2003-2008</a:t>
            </a:r>
          </a:p>
          <a:p>
            <a:pPr marL="214313" indent="-214313">
              <a:buFont typeface="Arial" panose="020B0604020202020204" pitchFamily="34" charset="0"/>
              <a:buChar char="•"/>
            </a:pPr>
            <a:r>
              <a:rPr lang="en-US" sz="1600" dirty="0">
                <a:solidFill>
                  <a:srgbClr val="333333"/>
                </a:solidFill>
              </a:rPr>
              <a:t>BMGF launched </a:t>
            </a:r>
            <a:r>
              <a:rPr lang="en-US" sz="1600" dirty="0" err="1">
                <a:solidFill>
                  <a:srgbClr val="333333"/>
                </a:solidFill>
              </a:rPr>
              <a:t>Avahan</a:t>
            </a:r>
            <a:r>
              <a:rPr lang="en-US" sz="1600" dirty="0">
                <a:solidFill>
                  <a:srgbClr val="333333"/>
                </a:solidFill>
              </a:rPr>
              <a:t> in 2003 with targeted HIV prevention services</a:t>
            </a:r>
          </a:p>
        </p:txBody>
      </p:sp>
      <p:sp>
        <p:nvSpPr>
          <p:cNvPr id="27" name="TextBox 26">
            <a:extLst>
              <a:ext uri="{FF2B5EF4-FFF2-40B4-BE49-F238E27FC236}">
                <a16:creationId xmlns:a16="http://schemas.microsoft.com/office/drawing/2014/main" id="{703F0B08-DBAE-4D77-B6E2-99DEE26A51E7}"/>
              </a:ext>
            </a:extLst>
          </p:cNvPr>
          <p:cNvSpPr txBox="1"/>
          <p:nvPr/>
        </p:nvSpPr>
        <p:spPr>
          <a:xfrm>
            <a:off x="4628882" y="3464793"/>
            <a:ext cx="5374164" cy="830997"/>
          </a:xfrm>
          <a:prstGeom prst="rect">
            <a:avLst/>
          </a:prstGeom>
          <a:noFill/>
        </p:spPr>
        <p:txBody>
          <a:bodyPr wrap="square" rtlCol="0">
            <a:spAutoFit/>
          </a:bodyPr>
          <a:lstStyle/>
          <a:p>
            <a:r>
              <a:rPr lang="en-US" sz="1600" dirty="0">
                <a:solidFill>
                  <a:srgbClr val="C91C23"/>
                </a:solidFill>
              </a:rPr>
              <a:t>Phase 2: 2009-2013</a:t>
            </a:r>
          </a:p>
          <a:p>
            <a:pPr marL="214313" indent="-214313">
              <a:buFont typeface="Arial" panose="020B0604020202020204" pitchFamily="34" charset="0"/>
              <a:buChar char="•"/>
            </a:pPr>
            <a:r>
              <a:rPr lang="en-US" sz="1600" dirty="0">
                <a:solidFill>
                  <a:srgbClr val="333333"/>
                </a:solidFill>
              </a:rPr>
              <a:t>Community mobilization; Community organization (CO) mentoring</a:t>
            </a:r>
          </a:p>
        </p:txBody>
      </p:sp>
      <p:sp>
        <p:nvSpPr>
          <p:cNvPr id="29" name="Rectangle 28">
            <a:extLst>
              <a:ext uri="{FF2B5EF4-FFF2-40B4-BE49-F238E27FC236}">
                <a16:creationId xmlns:a16="http://schemas.microsoft.com/office/drawing/2014/main" id="{AE19047E-5705-4B40-92C1-A483FFEBF7BF}"/>
              </a:ext>
            </a:extLst>
          </p:cNvPr>
          <p:cNvSpPr/>
          <p:nvPr/>
        </p:nvSpPr>
        <p:spPr>
          <a:xfrm>
            <a:off x="6414997" y="5134634"/>
            <a:ext cx="4109313" cy="1323439"/>
          </a:xfrm>
          <a:prstGeom prst="rect">
            <a:avLst/>
          </a:prstGeom>
        </p:spPr>
        <p:txBody>
          <a:bodyPr wrap="square">
            <a:spAutoFit/>
          </a:bodyPr>
          <a:lstStyle/>
          <a:p>
            <a:pPr>
              <a:defRPr/>
            </a:pPr>
            <a:r>
              <a:rPr lang="en-US" sz="1600" dirty="0">
                <a:solidFill>
                  <a:srgbClr val="C91C23"/>
                </a:solidFill>
              </a:rPr>
              <a:t>Phase 3: 2014-2017</a:t>
            </a:r>
            <a:endParaRPr lang="en-US" sz="1600" dirty="0">
              <a:solidFill>
                <a:srgbClr val="333333"/>
              </a:solidFill>
            </a:endParaRPr>
          </a:p>
          <a:p>
            <a:pPr marL="214313" indent="-214313">
              <a:buFont typeface="Arial" panose="020B0604020202020204" pitchFamily="34" charset="0"/>
              <a:buChar char="•"/>
              <a:defRPr/>
            </a:pPr>
            <a:r>
              <a:rPr lang="en-US" sz="1600" dirty="0">
                <a:solidFill>
                  <a:schemeClr val="accent2">
                    <a:lumMod val="90000"/>
                    <a:lumOff val="10000"/>
                  </a:schemeClr>
                </a:solidFill>
              </a:rPr>
              <a:t>Transfer ownership to communities &amp; address vulnerabilities (including financial vulnerability) through CO institutional building for sustained epidemic impact</a:t>
            </a:r>
          </a:p>
        </p:txBody>
      </p:sp>
      <p:sp>
        <p:nvSpPr>
          <p:cNvPr id="30" name="Oval 29">
            <a:extLst>
              <a:ext uri="{FF2B5EF4-FFF2-40B4-BE49-F238E27FC236}">
                <a16:creationId xmlns:a16="http://schemas.microsoft.com/office/drawing/2014/main" id="{8E380033-83CD-4785-8ABD-F8164E5005C3}"/>
              </a:ext>
            </a:extLst>
          </p:cNvPr>
          <p:cNvSpPr/>
          <p:nvPr/>
        </p:nvSpPr>
        <p:spPr>
          <a:xfrm>
            <a:off x="7254096" y="1185108"/>
            <a:ext cx="3146442" cy="1748847"/>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dirty="0">
                <a:solidFill>
                  <a:schemeClr val="bg2"/>
                </a:solidFill>
              </a:rPr>
              <a:t>Started as a scaled-up HIV prevention program across 6 high prevalence states of India</a:t>
            </a:r>
          </a:p>
        </p:txBody>
      </p:sp>
    </p:spTree>
    <p:extLst>
      <p:ext uri="{BB962C8B-B14F-4D97-AF65-F5344CB8AC3E}">
        <p14:creationId xmlns:p14="http://schemas.microsoft.com/office/powerpoint/2010/main" val="2252455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a:solidFill>
                  <a:schemeClr val="tx1"/>
                </a:solidFill>
              </a:rPr>
              <a:t>Avahan</a:t>
            </a:r>
            <a:r>
              <a:rPr lang="en-US" dirty="0">
                <a:solidFill>
                  <a:schemeClr val="tx1"/>
                </a:solidFill>
              </a:rPr>
              <a:t> 3 program model</a:t>
            </a:r>
          </a:p>
        </p:txBody>
      </p:sp>
      <p:sp>
        <p:nvSpPr>
          <p:cNvPr id="8" name="Rounded Rectangle 7"/>
          <p:cNvSpPr/>
          <p:nvPr/>
        </p:nvSpPr>
        <p:spPr>
          <a:xfrm>
            <a:off x="2290145" y="1187091"/>
            <a:ext cx="1358369" cy="4093124"/>
          </a:xfrm>
          <a:prstGeom prst="roundRect">
            <a:avLst>
              <a:gd name="adj" fmla="val 57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grpSp>
        <p:nvGrpSpPr>
          <p:cNvPr id="16" name="Group 15"/>
          <p:cNvGrpSpPr/>
          <p:nvPr/>
        </p:nvGrpSpPr>
        <p:grpSpPr>
          <a:xfrm>
            <a:off x="1221062" y="1333171"/>
            <a:ext cx="857250" cy="958175"/>
            <a:chOff x="1475492" y="1295400"/>
            <a:chExt cx="1143000" cy="1277566"/>
          </a:xfrm>
        </p:grpSpPr>
        <p:sp>
          <p:nvSpPr>
            <p:cNvPr id="14" name="Oval 13"/>
            <p:cNvSpPr/>
            <p:nvPr/>
          </p:nvSpPr>
          <p:spPr>
            <a:xfrm>
              <a:off x="1475492" y="1295400"/>
              <a:ext cx="1143000" cy="1143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r>
                <a:rPr lang="en-US" sz="3000" b="1" dirty="0">
                  <a:solidFill>
                    <a:prstClr val="white"/>
                  </a:solidFill>
                  <a:latin typeface="Arial" panose="020B0604020202020204" pitchFamily="34" charset="0"/>
                  <a:cs typeface="Arial" panose="020B0604020202020204" pitchFamily="34" charset="0"/>
                </a:rPr>
                <a:t>1</a:t>
              </a:r>
            </a:p>
          </p:txBody>
        </p:sp>
        <p:sp>
          <p:nvSpPr>
            <p:cNvPr id="15" name="Isosceles Triangle 14"/>
            <p:cNvSpPr/>
            <p:nvPr/>
          </p:nvSpPr>
          <p:spPr>
            <a:xfrm flipV="1">
              <a:off x="1894592" y="2378194"/>
              <a:ext cx="304800" cy="1947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solidFill>
                  <a:prstClr val="white"/>
                </a:solidFill>
                <a:latin typeface="Arial" panose="020B0604020202020204" pitchFamily="34" charset="0"/>
                <a:cs typeface="Arial" panose="020B0604020202020204" pitchFamily="34" charset="0"/>
              </a:endParaRPr>
            </a:p>
          </p:txBody>
        </p:sp>
      </p:grpSp>
      <p:sp>
        <p:nvSpPr>
          <p:cNvPr id="17" name="TextBox 16"/>
          <p:cNvSpPr txBox="1"/>
          <p:nvPr/>
        </p:nvSpPr>
        <p:spPr>
          <a:xfrm>
            <a:off x="1018374" y="2395522"/>
            <a:ext cx="1654699" cy="52322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400" b="1" dirty="0">
                <a:solidFill>
                  <a:schemeClr val="bg1"/>
                </a:solidFill>
                <a:cs typeface="Arial" panose="020B0604020202020204" pitchFamily="34" charset="0"/>
              </a:rPr>
              <a:t>Organizational development</a:t>
            </a:r>
          </a:p>
        </p:txBody>
      </p:sp>
      <p:sp>
        <p:nvSpPr>
          <p:cNvPr id="18" name="TextBox 17"/>
          <p:cNvSpPr txBox="1"/>
          <p:nvPr/>
        </p:nvSpPr>
        <p:spPr>
          <a:xfrm>
            <a:off x="1018367" y="3026468"/>
            <a:ext cx="1654699" cy="116955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400" dirty="0">
                <a:latin typeface="Franklin Gothic Book" panose="020B0503020102020204" pitchFamily="34" charset="0"/>
                <a:cs typeface="Arial" panose="020B0604020202020204" pitchFamily="34" charset="0"/>
              </a:rPr>
              <a:t>Improve governance, program and financial management</a:t>
            </a:r>
          </a:p>
        </p:txBody>
      </p:sp>
      <p:sp>
        <p:nvSpPr>
          <p:cNvPr id="19" name="TextBox 18"/>
          <p:cNvSpPr txBox="1"/>
          <p:nvPr/>
        </p:nvSpPr>
        <p:spPr>
          <a:xfrm>
            <a:off x="1061040" y="4336941"/>
            <a:ext cx="1626093" cy="2123658"/>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91440" rIns="91440" bIns="91440" rtlCol="0">
            <a:spAutoFit/>
          </a:bodyPr>
          <a:lstStyle/>
          <a:p>
            <a:pPr marL="169863" indent="-169863">
              <a:buAutoNum type="arabicPeriod"/>
            </a:pPr>
            <a:r>
              <a:rPr lang="en-US" sz="1400" dirty="0">
                <a:solidFill>
                  <a:schemeClr val="tx1"/>
                </a:solidFill>
                <a:latin typeface="Franklin Gothic Book" panose="020B0503020102020204" pitchFamily="34" charset="0"/>
                <a:cs typeface="Arial" panose="020B0604020202020204" pitchFamily="34" charset="0"/>
              </a:rPr>
              <a:t>Leadership training</a:t>
            </a:r>
          </a:p>
          <a:p>
            <a:pPr marL="169863" indent="-169863">
              <a:buAutoNum type="arabicPeriod"/>
            </a:pPr>
            <a:r>
              <a:rPr lang="en-US" sz="1400" dirty="0">
                <a:solidFill>
                  <a:schemeClr val="tx1"/>
                </a:solidFill>
                <a:latin typeface="Franklin Gothic Book" panose="020B0503020102020204" pitchFamily="34" charset="0"/>
                <a:cs typeface="Arial" panose="020B0604020202020204" pitchFamily="34" charset="0"/>
              </a:rPr>
              <a:t>Skill building </a:t>
            </a:r>
          </a:p>
          <a:p>
            <a:pPr marL="169863" indent="-169863">
              <a:buAutoNum type="arabicPeriod"/>
            </a:pPr>
            <a:r>
              <a:rPr lang="en-US" sz="1400" dirty="0">
                <a:solidFill>
                  <a:schemeClr val="tx1"/>
                </a:solidFill>
                <a:latin typeface="Franklin Gothic Book" panose="020B0503020102020204" pitchFamily="34" charset="0"/>
                <a:cs typeface="Arial" panose="020B0604020202020204" pitchFamily="34" charset="0"/>
              </a:rPr>
              <a:t>Periodic assessment</a:t>
            </a:r>
          </a:p>
          <a:p>
            <a:pPr marL="169863" indent="-169863">
              <a:buAutoNum type="arabicPeriod"/>
            </a:pPr>
            <a:r>
              <a:rPr lang="en-US" sz="1400" dirty="0">
                <a:solidFill>
                  <a:schemeClr val="tx1"/>
                </a:solidFill>
                <a:latin typeface="Franklin Gothic Book" panose="020B0503020102020204" pitchFamily="34" charset="0"/>
                <a:cs typeface="Arial" panose="020B0604020202020204" pitchFamily="34" charset="0"/>
              </a:rPr>
              <a:t>Resource mobilization</a:t>
            </a:r>
          </a:p>
          <a:p>
            <a:pPr marL="169863" indent="-169863">
              <a:buAutoNum type="arabicPeriod"/>
            </a:pPr>
            <a:r>
              <a:rPr lang="en-US" sz="1400" dirty="0">
                <a:solidFill>
                  <a:schemeClr val="tx1"/>
                </a:solidFill>
                <a:latin typeface="Franklin Gothic Book" panose="020B0503020102020204" pitchFamily="34" charset="0"/>
                <a:cs typeface="Arial" panose="020B0604020202020204" pitchFamily="34" charset="0"/>
              </a:rPr>
              <a:t>Advocacy and networking</a:t>
            </a:r>
          </a:p>
        </p:txBody>
      </p:sp>
      <p:sp>
        <p:nvSpPr>
          <p:cNvPr id="103" name="Rounded Rectangle 102"/>
          <p:cNvSpPr/>
          <p:nvPr/>
        </p:nvSpPr>
        <p:spPr>
          <a:xfrm>
            <a:off x="3853483" y="1187091"/>
            <a:ext cx="1554677" cy="4093124"/>
          </a:xfrm>
          <a:prstGeom prst="roundRect">
            <a:avLst>
              <a:gd name="adj" fmla="val 57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grpSp>
        <p:nvGrpSpPr>
          <p:cNvPr id="104" name="Group 103"/>
          <p:cNvGrpSpPr/>
          <p:nvPr/>
        </p:nvGrpSpPr>
        <p:grpSpPr>
          <a:xfrm>
            <a:off x="3434402" y="1333171"/>
            <a:ext cx="857250" cy="958175"/>
            <a:chOff x="1475492" y="1295400"/>
            <a:chExt cx="1143000" cy="1277566"/>
          </a:xfrm>
        </p:grpSpPr>
        <p:sp>
          <p:nvSpPr>
            <p:cNvPr id="113" name="Oval 112"/>
            <p:cNvSpPr/>
            <p:nvPr/>
          </p:nvSpPr>
          <p:spPr>
            <a:xfrm>
              <a:off x="1475492" y="1295400"/>
              <a:ext cx="1143000" cy="1143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r>
                <a:rPr lang="en-US" sz="3000" b="1" dirty="0">
                  <a:solidFill>
                    <a:prstClr val="white"/>
                  </a:solidFill>
                  <a:latin typeface="Arial" panose="020B0604020202020204" pitchFamily="34" charset="0"/>
                  <a:cs typeface="Arial" panose="020B0604020202020204" pitchFamily="34" charset="0"/>
                </a:rPr>
                <a:t>2</a:t>
              </a:r>
            </a:p>
          </p:txBody>
        </p:sp>
        <p:sp>
          <p:nvSpPr>
            <p:cNvPr id="114" name="Isosceles Triangle 113"/>
            <p:cNvSpPr/>
            <p:nvPr/>
          </p:nvSpPr>
          <p:spPr>
            <a:xfrm flipV="1">
              <a:off x="1894592" y="2378194"/>
              <a:ext cx="304800" cy="1947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solidFill>
                  <a:prstClr val="white"/>
                </a:solidFill>
                <a:latin typeface="Arial" panose="020B0604020202020204" pitchFamily="34" charset="0"/>
                <a:cs typeface="Arial" panose="020B0604020202020204" pitchFamily="34" charset="0"/>
              </a:endParaRPr>
            </a:p>
          </p:txBody>
        </p:sp>
      </p:grpSp>
      <p:sp>
        <p:nvSpPr>
          <p:cNvPr id="105" name="TextBox 104"/>
          <p:cNvSpPr txBox="1"/>
          <p:nvPr/>
        </p:nvSpPr>
        <p:spPr>
          <a:xfrm>
            <a:off x="3150203" y="2395521"/>
            <a:ext cx="1563624" cy="52120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400" b="1" dirty="0">
                <a:solidFill>
                  <a:schemeClr val="bg1"/>
                </a:solidFill>
                <a:cs typeface="Arial" panose="020B0604020202020204" pitchFamily="34" charset="0"/>
              </a:rPr>
              <a:t>Financial </a:t>
            </a:r>
            <a:br>
              <a:rPr lang="en-US" sz="1400" b="1" dirty="0">
                <a:solidFill>
                  <a:schemeClr val="bg1"/>
                </a:solidFill>
                <a:cs typeface="Arial" panose="020B0604020202020204" pitchFamily="34" charset="0"/>
              </a:rPr>
            </a:br>
            <a:r>
              <a:rPr lang="en-US" sz="1400" b="1" dirty="0">
                <a:solidFill>
                  <a:schemeClr val="bg1"/>
                </a:solidFill>
                <a:cs typeface="Arial" panose="020B0604020202020204" pitchFamily="34" charset="0"/>
              </a:rPr>
              <a:t>security</a:t>
            </a:r>
          </a:p>
        </p:txBody>
      </p:sp>
      <p:sp>
        <p:nvSpPr>
          <p:cNvPr id="106" name="TextBox 105"/>
          <p:cNvSpPr txBox="1"/>
          <p:nvPr/>
        </p:nvSpPr>
        <p:spPr>
          <a:xfrm>
            <a:off x="3130119" y="3242351"/>
            <a:ext cx="1563624" cy="73866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r>
              <a:rPr lang="en-US" sz="1400" dirty="0">
                <a:latin typeface="Franklin Gothic Book" panose="020B0503020102020204" pitchFamily="34" charset="0"/>
                <a:cs typeface="Arial" panose="020B0604020202020204" pitchFamily="34" charset="0"/>
              </a:rPr>
              <a:t>Enhance financial literacy and inclusion</a:t>
            </a:r>
          </a:p>
        </p:txBody>
      </p:sp>
      <p:sp>
        <p:nvSpPr>
          <p:cNvPr id="107" name="TextBox 106"/>
          <p:cNvSpPr txBox="1"/>
          <p:nvPr/>
        </p:nvSpPr>
        <p:spPr>
          <a:xfrm>
            <a:off x="3174583" y="4343228"/>
            <a:ext cx="1563624" cy="190821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91440" rIns="91440" bIns="91440" rtlCol="0">
            <a:spAutoFit/>
          </a:bodyPr>
          <a:lstStyle/>
          <a:p>
            <a:pPr marL="169863" indent="-169863">
              <a:buFont typeface="+mj-lt"/>
              <a:buAutoNum type="arabicPeriod"/>
            </a:pPr>
            <a:r>
              <a:rPr lang="en-US" sz="1400" dirty="0" err="1">
                <a:solidFill>
                  <a:schemeClr val="tx1"/>
                </a:solidFill>
                <a:latin typeface="Franklin Gothic Book" panose="020B0503020102020204" pitchFamily="34" charset="0"/>
                <a:cs typeface="Arial" panose="020B0604020202020204" pitchFamily="34" charset="0"/>
              </a:rPr>
              <a:t>Liaisioning</a:t>
            </a:r>
            <a:r>
              <a:rPr lang="en-US" sz="1400" dirty="0">
                <a:solidFill>
                  <a:schemeClr val="tx1"/>
                </a:solidFill>
                <a:latin typeface="Franklin Gothic Book" panose="020B0503020102020204" pitchFamily="34" charset="0"/>
                <a:cs typeface="Arial" panose="020B0604020202020204" pitchFamily="34" charset="0"/>
              </a:rPr>
              <a:t> with financial institutions</a:t>
            </a:r>
          </a:p>
          <a:p>
            <a:pPr marL="169863" indent="-169863">
              <a:buFont typeface="+mj-lt"/>
              <a:buAutoNum type="arabicPeriod"/>
            </a:pPr>
            <a:r>
              <a:rPr lang="en-US" sz="1400" dirty="0">
                <a:solidFill>
                  <a:schemeClr val="tx1"/>
                </a:solidFill>
                <a:latin typeface="Franklin Gothic Book" panose="020B0503020102020204" pitchFamily="34" charset="0"/>
                <a:cs typeface="Arial" panose="020B0604020202020204" pitchFamily="34" charset="0"/>
              </a:rPr>
              <a:t>Financial literacy training</a:t>
            </a:r>
          </a:p>
          <a:p>
            <a:pPr marL="169863" indent="-169863">
              <a:buFont typeface="+mj-lt"/>
              <a:buAutoNum type="arabicPeriod"/>
            </a:pPr>
            <a:r>
              <a:rPr lang="en-US" sz="1400" dirty="0">
                <a:solidFill>
                  <a:schemeClr val="tx1"/>
                </a:solidFill>
                <a:latin typeface="Franklin Gothic Book" panose="020B0503020102020204" pitchFamily="34" charset="0"/>
                <a:cs typeface="Arial" panose="020B0604020202020204" pitchFamily="34" charset="0"/>
              </a:rPr>
              <a:t>Workshops on financial products</a:t>
            </a:r>
          </a:p>
        </p:txBody>
      </p:sp>
      <p:sp>
        <p:nvSpPr>
          <p:cNvPr id="116" name="Rounded Rectangle 115"/>
          <p:cNvSpPr/>
          <p:nvPr/>
        </p:nvSpPr>
        <p:spPr>
          <a:xfrm>
            <a:off x="5658721" y="1187091"/>
            <a:ext cx="1554677" cy="4093124"/>
          </a:xfrm>
          <a:prstGeom prst="roundRect">
            <a:avLst>
              <a:gd name="adj" fmla="val 57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latin typeface="Arial" panose="020B0604020202020204" pitchFamily="34" charset="0"/>
              <a:cs typeface="Arial" panose="020B0604020202020204" pitchFamily="34" charset="0"/>
            </a:endParaRPr>
          </a:p>
        </p:txBody>
      </p:sp>
      <p:grpSp>
        <p:nvGrpSpPr>
          <p:cNvPr id="117" name="Group 116"/>
          <p:cNvGrpSpPr/>
          <p:nvPr/>
        </p:nvGrpSpPr>
        <p:grpSpPr>
          <a:xfrm>
            <a:off x="5138341" y="1333171"/>
            <a:ext cx="900347" cy="958175"/>
            <a:chOff x="1487058" y="1295400"/>
            <a:chExt cx="1143000" cy="1277566"/>
          </a:xfrm>
        </p:grpSpPr>
        <p:sp>
          <p:nvSpPr>
            <p:cNvPr id="126" name="Oval 125"/>
            <p:cNvSpPr/>
            <p:nvPr/>
          </p:nvSpPr>
          <p:spPr>
            <a:xfrm>
              <a:off x="1487058" y="1295400"/>
              <a:ext cx="1143000" cy="1143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r>
                <a:rPr lang="en-US" sz="3000" b="1" dirty="0">
                  <a:solidFill>
                    <a:prstClr val="white"/>
                  </a:solidFill>
                  <a:latin typeface="Arial" panose="020B0604020202020204" pitchFamily="34" charset="0"/>
                  <a:cs typeface="Arial" panose="020B0604020202020204" pitchFamily="34" charset="0"/>
                </a:rPr>
                <a:t>3</a:t>
              </a:r>
            </a:p>
          </p:txBody>
        </p:sp>
        <p:sp>
          <p:nvSpPr>
            <p:cNvPr id="127" name="Isosceles Triangle 126"/>
            <p:cNvSpPr/>
            <p:nvPr/>
          </p:nvSpPr>
          <p:spPr>
            <a:xfrm flipV="1">
              <a:off x="1894592" y="2378194"/>
              <a:ext cx="304800" cy="1947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white"/>
                </a:solidFill>
                <a:latin typeface="Arial" panose="020B0604020202020204" pitchFamily="34" charset="0"/>
                <a:cs typeface="Arial" panose="020B0604020202020204" pitchFamily="34" charset="0"/>
              </a:endParaRPr>
            </a:p>
          </p:txBody>
        </p:sp>
      </p:grpSp>
      <p:sp>
        <p:nvSpPr>
          <p:cNvPr id="118" name="TextBox 117"/>
          <p:cNvSpPr txBox="1"/>
          <p:nvPr/>
        </p:nvSpPr>
        <p:spPr>
          <a:xfrm>
            <a:off x="5140318" y="2395521"/>
            <a:ext cx="1563624" cy="52120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400" b="1" dirty="0">
                <a:solidFill>
                  <a:schemeClr val="bg1"/>
                </a:solidFill>
                <a:cs typeface="Arial" panose="020B0604020202020204" pitchFamily="34" charset="0"/>
              </a:rPr>
              <a:t>Social </a:t>
            </a:r>
            <a:br>
              <a:rPr lang="en-US" sz="1400" b="1" dirty="0">
                <a:solidFill>
                  <a:schemeClr val="bg1"/>
                </a:solidFill>
                <a:cs typeface="Arial" panose="020B0604020202020204" pitchFamily="34" charset="0"/>
              </a:rPr>
            </a:br>
            <a:r>
              <a:rPr lang="en-US" sz="1400" b="1" dirty="0">
                <a:solidFill>
                  <a:schemeClr val="bg1"/>
                </a:solidFill>
                <a:cs typeface="Arial" panose="020B0604020202020204" pitchFamily="34" charset="0"/>
              </a:rPr>
              <a:t>protection</a:t>
            </a:r>
          </a:p>
        </p:txBody>
      </p:sp>
      <p:sp>
        <p:nvSpPr>
          <p:cNvPr id="119" name="TextBox 118"/>
          <p:cNvSpPr txBox="1"/>
          <p:nvPr/>
        </p:nvSpPr>
        <p:spPr>
          <a:xfrm>
            <a:off x="5179182" y="3242351"/>
            <a:ext cx="1563624" cy="73866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r>
              <a:rPr lang="en-US" sz="1400" dirty="0">
                <a:latin typeface="Franklin Gothic Book" panose="020B0503020102020204" pitchFamily="34" charset="0"/>
                <a:cs typeface="Arial" panose="020B0604020202020204" pitchFamily="34" charset="0"/>
              </a:rPr>
              <a:t>Enable access social welfare schemes</a:t>
            </a:r>
          </a:p>
        </p:txBody>
      </p:sp>
      <p:sp>
        <p:nvSpPr>
          <p:cNvPr id="120" name="TextBox 119"/>
          <p:cNvSpPr txBox="1"/>
          <p:nvPr/>
        </p:nvSpPr>
        <p:spPr>
          <a:xfrm>
            <a:off x="5226688" y="4379145"/>
            <a:ext cx="1563624" cy="1692771"/>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91440" rIns="91440" bIns="91440" rtlCol="0">
            <a:spAutoFit/>
          </a:bodyPr>
          <a:lstStyle/>
          <a:p>
            <a:pPr marL="169863" indent="-169863">
              <a:buFont typeface="+mj-lt"/>
              <a:buAutoNum type="arabicPeriod"/>
            </a:pPr>
            <a:r>
              <a:rPr lang="en-US" sz="1400" dirty="0">
                <a:solidFill>
                  <a:schemeClr val="tx1"/>
                </a:solidFill>
                <a:latin typeface="Franklin Gothic Book" panose="020B0503020102020204" pitchFamily="34" charset="0"/>
                <a:cs typeface="Arial" panose="020B0604020202020204" pitchFamily="34" charset="0"/>
              </a:rPr>
              <a:t>Advocacy with Government departments</a:t>
            </a:r>
          </a:p>
          <a:p>
            <a:pPr marL="169863" indent="-169863">
              <a:buFont typeface="+mj-lt"/>
              <a:buAutoNum type="arabicPeriod"/>
            </a:pPr>
            <a:r>
              <a:rPr lang="en-US" sz="1400" dirty="0">
                <a:solidFill>
                  <a:schemeClr val="tx1"/>
                </a:solidFill>
                <a:latin typeface="Franklin Gothic Book" panose="020B0503020102020204" pitchFamily="34" charset="0"/>
                <a:cs typeface="Arial" panose="020B0604020202020204" pitchFamily="34" charset="0"/>
              </a:rPr>
              <a:t>Processed application through unified help desk</a:t>
            </a:r>
          </a:p>
        </p:txBody>
      </p:sp>
      <p:sp>
        <p:nvSpPr>
          <p:cNvPr id="129" name="Rounded Rectangle 128"/>
          <p:cNvSpPr/>
          <p:nvPr/>
        </p:nvSpPr>
        <p:spPr>
          <a:xfrm>
            <a:off x="7410722" y="1207987"/>
            <a:ext cx="1358369" cy="4093124"/>
          </a:xfrm>
          <a:prstGeom prst="roundRect">
            <a:avLst>
              <a:gd name="adj" fmla="val 57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grpSp>
        <p:nvGrpSpPr>
          <p:cNvPr id="130" name="Group 129"/>
          <p:cNvGrpSpPr/>
          <p:nvPr/>
        </p:nvGrpSpPr>
        <p:grpSpPr>
          <a:xfrm>
            <a:off x="7580210" y="1333171"/>
            <a:ext cx="857250" cy="958175"/>
            <a:chOff x="1475492" y="1295400"/>
            <a:chExt cx="1143000" cy="1277566"/>
          </a:xfrm>
        </p:grpSpPr>
        <p:sp>
          <p:nvSpPr>
            <p:cNvPr id="139" name="Oval 138"/>
            <p:cNvSpPr/>
            <p:nvPr/>
          </p:nvSpPr>
          <p:spPr>
            <a:xfrm>
              <a:off x="1475492" y="1295400"/>
              <a:ext cx="1143000" cy="1143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r>
                <a:rPr lang="en-US" sz="3000" b="1" dirty="0">
                  <a:solidFill>
                    <a:prstClr val="white"/>
                  </a:solidFill>
                  <a:latin typeface="Arial" panose="020B0604020202020204" pitchFamily="34" charset="0"/>
                  <a:cs typeface="Arial" panose="020B0604020202020204" pitchFamily="34" charset="0"/>
                </a:rPr>
                <a:t>4</a:t>
              </a:r>
            </a:p>
          </p:txBody>
        </p:sp>
        <p:sp>
          <p:nvSpPr>
            <p:cNvPr id="140" name="Isosceles Triangle 139"/>
            <p:cNvSpPr/>
            <p:nvPr/>
          </p:nvSpPr>
          <p:spPr>
            <a:xfrm flipV="1">
              <a:off x="1894592" y="2378194"/>
              <a:ext cx="304800" cy="1947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solidFill>
                  <a:prstClr val="white"/>
                </a:solidFill>
                <a:latin typeface="Arial" panose="020B0604020202020204" pitchFamily="34" charset="0"/>
                <a:cs typeface="Arial" panose="020B0604020202020204" pitchFamily="34" charset="0"/>
              </a:endParaRPr>
            </a:p>
          </p:txBody>
        </p:sp>
      </p:grpSp>
      <p:sp>
        <p:nvSpPr>
          <p:cNvPr id="131" name="TextBox 130"/>
          <p:cNvSpPr txBox="1"/>
          <p:nvPr/>
        </p:nvSpPr>
        <p:spPr>
          <a:xfrm>
            <a:off x="7194991" y="2395522"/>
            <a:ext cx="1563624" cy="52322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400" b="1" dirty="0">
                <a:solidFill>
                  <a:schemeClr val="bg1"/>
                </a:solidFill>
                <a:cs typeface="Arial" panose="020B0604020202020204" pitchFamily="34" charset="0"/>
              </a:rPr>
              <a:t>Crisis </a:t>
            </a:r>
          </a:p>
          <a:p>
            <a:pPr algn="ctr"/>
            <a:r>
              <a:rPr lang="en-US" sz="1400" b="1" dirty="0">
                <a:solidFill>
                  <a:schemeClr val="bg1"/>
                </a:solidFill>
                <a:cs typeface="Arial" panose="020B0604020202020204" pitchFamily="34" charset="0"/>
              </a:rPr>
              <a:t>response</a:t>
            </a:r>
          </a:p>
        </p:txBody>
      </p:sp>
      <p:sp>
        <p:nvSpPr>
          <p:cNvPr id="132" name="TextBox 131"/>
          <p:cNvSpPr txBox="1"/>
          <p:nvPr/>
        </p:nvSpPr>
        <p:spPr>
          <a:xfrm>
            <a:off x="7198354" y="3134629"/>
            <a:ext cx="1563624" cy="95410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r>
              <a:rPr lang="en-US" sz="1400" dirty="0">
                <a:latin typeface="Franklin Gothic Book" panose="020B0503020102020204" pitchFamily="34" charset="0"/>
                <a:cs typeface="Arial" panose="020B0604020202020204" pitchFamily="34" charset="0"/>
              </a:rPr>
              <a:t>Create an enabling environment for key population</a:t>
            </a:r>
          </a:p>
        </p:txBody>
      </p:sp>
      <p:sp>
        <p:nvSpPr>
          <p:cNvPr id="133" name="TextBox 132"/>
          <p:cNvSpPr txBox="1"/>
          <p:nvPr/>
        </p:nvSpPr>
        <p:spPr>
          <a:xfrm>
            <a:off x="7227016" y="4325907"/>
            <a:ext cx="1533501" cy="2123658"/>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91440" rIns="91440" bIns="91440" rtlCol="0">
            <a:spAutoFit/>
          </a:bodyPr>
          <a:lstStyle/>
          <a:p>
            <a:pPr marL="169863" indent="-169863">
              <a:buFont typeface="+mj-lt"/>
              <a:buAutoNum type="arabicPeriod"/>
            </a:pPr>
            <a:r>
              <a:rPr lang="en-US" sz="1400" dirty="0">
                <a:solidFill>
                  <a:schemeClr val="tx1"/>
                </a:solidFill>
                <a:latin typeface="Franklin Gothic Book" panose="020B0503020102020204" pitchFamily="34" charset="0"/>
                <a:cs typeface="Arial" panose="020B0604020202020204" pitchFamily="34" charset="0"/>
              </a:rPr>
              <a:t>Legal awareness trainings</a:t>
            </a:r>
          </a:p>
          <a:p>
            <a:pPr marL="169863" indent="-169863">
              <a:buFont typeface="+mj-lt"/>
              <a:buAutoNum type="arabicPeriod"/>
            </a:pPr>
            <a:r>
              <a:rPr lang="en-US" sz="1400" dirty="0">
                <a:solidFill>
                  <a:schemeClr val="tx1"/>
                </a:solidFill>
                <a:latin typeface="Franklin Gothic Book" panose="020B0503020102020204" pitchFamily="34" charset="0"/>
                <a:cs typeface="Arial" panose="020B0604020202020204" pitchFamily="34" charset="0"/>
              </a:rPr>
              <a:t>Quick rapid action team</a:t>
            </a:r>
          </a:p>
          <a:p>
            <a:pPr marL="169863" indent="-169863">
              <a:buFont typeface="+mj-lt"/>
              <a:buAutoNum type="arabicPeriod"/>
            </a:pPr>
            <a:r>
              <a:rPr lang="en-US" sz="1400" dirty="0">
                <a:solidFill>
                  <a:schemeClr val="tx1"/>
                </a:solidFill>
                <a:latin typeface="Franklin Gothic Book" panose="020B0503020102020204" pitchFamily="34" charset="0"/>
                <a:cs typeface="Arial" panose="020B0604020202020204" pitchFamily="34" charset="0"/>
              </a:rPr>
              <a:t>Helpline</a:t>
            </a:r>
          </a:p>
          <a:p>
            <a:pPr marL="169863" indent="-169863">
              <a:buFont typeface="+mj-lt"/>
              <a:buAutoNum type="arabicPeriod"/>
            </a:pPr>
            <a:r>
              <a:rPr lang="en-US" sz="1400" dirty="0">
                <a:solidFill>
                  <a:schemeClr val="tx1"/>
                </a:solidFill>
                <a:latin typeface="Franklin Gothic Book" panose="020B0503020102020204" pitchFamily="34" charset="0"/>
                <a:cs typeface="Arial" panose="020B0604020202020204" pitchFamily="34" charset="0"/>
              </a:rPr>
              <a:t>Para-legal services</a:t>
            </a:r>
          </a:p>
          <a:p>
            <a:pPr marL="169863" indent="-169863">
              <a:buFont typeface="+mj-lt"/>
              <a:buAutoNum type="arabicPeriod"/>
            </a:pPr>
            <a:r>
              <a:rPr lang="en-US" sz="1400" dirty="0">
                <a:solidFill>
                  <a:schemeClr val="tx1"/>
                </a:solidFill>
                <a:latin typeface="Franklin Gothic Book" panose="020B0503020102020204" pitchFamily="34" charset="0"/>
                <a:cs typeface="Arial" panose="020B0604020202020204" pitchFamily="34" charset="0"/>
              </a:rPr>
              <a:t>Free legal aid</a:t>
            </a:r>
          </a:p>
        </p:txBody>
      </p:sp>
      <p:sp>
        <p:nvSpPr>
          <p:cNvPr id="142" name="Rounded Rectangle 141"/>
          <p:cNvSpPr/>
          <p:nvPr/>
        </p:nvSpPr>
        <p:spPr>
          <a:xfrm>
            <a:off x="9171526" y="2291346"/>
            <a:ext cx="2345994" cy="4164785"/>
          </a:xfrm>
          <a:prstGeom prst="roundRect">
            <a:avLst>
              <a:gd name="adj" fmla="val 57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sp>
        <p:nvSpPr>
          <p:cNvPr id="144" name="TextBox 143"/>
          <p:cNvSpPr txBox="1"/>
          <p:nvPr/>
        </p:nvSpPr>
        <p:spPr>
          <a:xfrm>
            <a:off x="9262966" y="3813867"/>
            <a:ext cx="2163114" cy="707886"/>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Sustained HIV risk reduction</a:t>
            </a:r>
          </a:p>
        </p:txBody>
      </p:sp>
      <p:sp>
        <p:nvSpPr>
          <p:cNvPr id="7" name="TextBox 6">
            <a:extLst>
              <a:ext uri="{FF2B5EF4-FFF2-40B4-BE49-F238E27FC236}">
                <a16:creationId xmlns:a16="http://schemas.microsoft.com/office/drawing/2014/main" id="{343495CD-0036-4D49-995A-7ACD5A6CF242}"/>
              </a:ext>
            </a:extLst>
          </p:cNvPr>
          <p:cNvSpPr txBox="1"/>
          <p:nvPr/>
        </p:nvSpPr>
        <p:spPr>
          <a:xfrm>
            <a:off x="464525" y="2028147"/>
            <a:ext cx="430887" cy="910638"/>
          </a:xfrm>
          <a:prstGeom prst="rect">
            <a:avLst/>
          </a:prstGeom>
          <a:noFill/>
        </p:spPr>
        <p:txBody>
          <a:bodyPr vert="vert270" wrap="square" rtlCol="0">
            <a:spAutoFit/>
          </a:bodyPr>
          <a:lstStyle/>
          <a:p>
            <a:r>
              <a:rPr lang="en-IN" sz="1600" dirty="0"/>
              <a:t>PILLARS</a:t>
            </a:r>
          </a:p>
        </p:txBody>
      </p:sp>
      <p:sp>
        <p:nvSpPr>
          <p:cNvPr id="68" name="TextBox 67">
            <a:extLst>
              <a:ext uri="{FF2B5EF4-FFF2-40B4-BE49-F238E27FC236}">
                <a16:creationId xmlns:a16="http://schemas.microsoft.com/office/drawing/2014/main" id="{A5514423-F1C4-4D2B-92F6-B162684FEBA4}"/>
              </a:ext>
            </a:extLst>
          </p:cNvPr>
          <p:cNvSpPr txBox="1"/>
          <p:nvPr/>
        </p:nvSpPr>
        <p:spPr>
          <a:xfrm>
            <a:off x="442408" y="3134629"/>
            <a:ext cx="430887" cy="1086250"/>
          </a:xfrm>
          <a:prstGeom prst="rect">
            <a:avLst/>
          </a:prstGeom>
          <a:noFill/>
        </p:spPr>
        <p:txBody>
          <a:bodyPr vert="vert270" wrap="square" rtlCol="0">
            <a:spAutoFit/>
          </a:bodyPr>
          <a:lstStyle/>
          <a:p>
            <a:pPr algn="ctr"/>
            <a:r>
              <a:rPr lang="en-IN" sz="1600" b="1" dirty="0"/>
              <a:t>AIM</a:t>
            </a:r>
          </a:p>
        </p:txBody>
      </p:sp>
      <p:sp>
        <p:nvSpPr>
          <p:cNvPr id="69" name="TextBox 68">
            <a:extLst>
              <a:ext uri="{FF2B5EF4-FFF2-40B4-BE49-F238E27FC236}">
                <a16:creationId xmlns:a16="http://schemas.microsoft.com/office/drawing/2014/main" id="{EC602938-C3D0-4494-B0EE-1D793A144AFB}"/>
              </a:ext>
            </a:extLst>
          </p:cNvPr>
          <p:cNvSpPr txBox="1"/>
          <p:nvPr/>
        </p:nvSpPr>
        <p:spPr>
          <a:xfrm>
            <a:off x="472463" y="4379145"/>
            <a:ext cx="430887" cy="2092488"/>
          </a:xfrm>
          <a:prstGeom prst="rect">
            <a:avLst/>
          </a:prstGeom>
          <a:noFill/>
        </p:spPr>
        <p:txBody>
          <a:bodyPr vert="vert270" wrap="square" rtlCol="0">
            <a:spAutoFit/>
          </a:bodyPr>
          <a:lstStyle/>
          <a:p>
            <a:pPr algn="ctr"/>
            <a:r>
              <a:rPr lang="en-IN" sz="1600" b="1" dirty="0"/>
              <a:t>CORE ACTIVITIES</a:t>
            </a:r>
          </a:p>
        </p:txBody>
      </p:sp>
      <p:sp>
        <p:nvSpPr>
          <p:cNvPr id="23" name="Rectangle 22">
            <a:extLst>
              <a:ext uri="{FF2B5EF4-FFF2-40B4-BE49-F238E27FC236}">
                <a16:creationId xmlns:a16="http://schemas.microsoft.com/office/drawing/2014/main" id="{8239FAE5-8EB9-4858-B9E4-62C31C37F6B7}"/>
              </a:ext>
            </a:extLst>
          </p:cNvPr>
          <p:cNvSpPr/>
          <p:nvPr/>
        </p:nvSpPr>
        <p:spPr>
          <a:xfrm>
            <a:off x="3069986" y="1156100"/>
            <a:ext cx="1775816" cy="5315534"/>
          </a:xfrm>
          <a:prstGeom prst="rect">
            <a:avLst/>
          </a:prstGeom>
          <a:noFill/>
          <a:ln w="38100">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IN" dirty="0"/>
          </a:p>
        </p:txBody>
      </p:sp>
    </p:spTree>
    <p:extLst>
      <p:ext uri="{BB962C8B-B14F-4D97-AF65-F5344CB8AC3E}">
        <p14:creationId xmlns:p14="http://schemas.microsoft.com/office/powerpoint/2010/main" val="1419413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36ED-4D65-42E1-A74D-71EF059E9492}"/>
              </a:ext>
            </a:extLst>
          </p:cNvPr>
          <p:cNvSpPr>
            <a:spLocks noGrp="1"/>
          </p:cNvSpPr>
          <p:nvPr>
            <p:ph type="title"/>
          </p:nvPr>
        </p:nvSpPr>
        <p:spPr/>
        <p:txBody>
          <a:bodyPr/>
          <a:lstStyle/>
          <a:p>
            <a:r>
              <a:rPr lang="en-IN" dirty="0"/>
              <a:t>Key question</a:t>
            </a:r>
          </a:p>
        </p:txBody>
      </p:sp>
      <p:sp>
        <p:nvSpPr>
          <p:cNvPr id="3" name="Content Placeholder 2">
            <a:extLst>
              <a:ext uri="{FF2B5EF4-FFF2-40B4-BE49-F238E27FC236}">
                <a16:creationId xmlns:a16="http://schemas.microsoft.com/office/drawing/2014/main" id="{4FEE8845-52BF-42F8-87AD-E066E772A19E}"/>
              </a:ext>
            </a:extLst>
          </p:cNvPr>
          <p:cNvSpPr>
            <a:spLocks noGrp="1"/>
          </p:cNvSpPr>
          <p:nvPr>
            <p:ph idx="1"/>
          </p:nvPr>
        </p:nvSpPr>
        <p:spPr>
          <a:xfrm>
            <a:off x="609600" y="3004457"/>
            <a:ext cx="10972800" cy="1272209"/>
          </a:xfrm>
        </p:spPr>
        <p:txBody>
          <a:bodyPr>
            <a:normAutofit/>
          </a:bodyPr>
          <a:lstStyle/>
          <a:p>
            <a:pPr marL="0" indent="0" algn="ctr">
              <a:buNone/>
            </a:pPr>
            <a:r>
              <a:rPr lang="en-IN" sz="3600" b="1" dirty="0"/>
              <a:t>Did improvement in institutional strength empower FSWs by enhancing their financial security?</a:t>
            </a:r>
          </a:p>
          <a:p>
            <a:pPr marL="0" indent="0" algn="ctr">
              <a:buNone/>
            </a:pPr>
            <a:endParaRPr lang="en-IN" sz="3600" b="1" dirty="0"/>
          </a:p>
        </p:txBody>
      </p:sp>
    </p:spTree>
    <p:extLst>
      <p:ext uri="{BB962C8B-B14F-4D97-AF65-F5344CB8AC3E}">
        <p14:creationId xmlns:p14="http://schemas.microsoft.com/office/powerpoint/2010/main" val="1201169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37514-D3A9-42E1-97B3-4E51514AA293}"/>
              </a:ext>
            </a:extLst>
          </p:cNvPr>
          <p:cNvSpPr>
            <a:spLocks noGrp="1"/>
          </p:cNvSpPr>
          <p:nvPr>
            <p:ph type="title"/>
          </p:nvPr>
        </p:nvSpPr>
        <p:spPr/>
        <p:txBody>
          <a:bodyPr/>
          <a:lstStyle/>
          <a:p>
            <a:r>
              <a:rPr lang="en-US" dirty="0"/>
              <a:t>Data and Methods</a:t>
            </a:r>
          </a:p>
        </p:txBody>
      </p:sp>
      <p:sp>
        <p:nvSpPr>
          <p:cNvPr id="6" name="Content Placeholder 5">
            <a:extLst>
              <a:ext uri="{FF2B5EF4-FFF2-40B4-BE49-F238E27FC236}">
                <a16:creationId xmlns:a16="http://schemas.microsoft.com/office/drawing/2014/main" id="{19B1EE8B-8A24-4124-B028-1B8763A27233}"/>
              </a:ext>
            </a:extLst>
          </p:cNvPr>
          <p:cNvSpPr>
            <a:spLocks noGrp="1"/>
          </p:cNvSpPr>
          <p:nvPr>
            <p:ph idx="1"/>
          </p:nvPr>
        </p:nvSpPr>
        <p:spPr>
          <a:xfrm>
            <a:off x="609600" y="1072055"/>
            <a:ext cx="5908724" cy="5284300"/>
          </a:xfrm>
        </p:spPr>
        <p:txBody>
          <a:bodyPr>
            <a:normAutofit fontScale="92500" lnSpcReduction="20000"/>
          </a:bodyPr>
          <a:lstStyle/>
          <a:p>
            <a:r>
              <a:rPr lang="en-US" sz="2600" dirty="0">
                <a:solidFill>
                  <a:schemeClr val="accent2">
                    <a:lumMod val="90000"/>
                    <a:lumOff val="10000"/>
                  </a:schemeClr>
                </a:solidFill>
              </a:rPr>
              <a:t>Study area:</a:t>
            </a:r>
            <a:r>
              <a:rPr lang="en-US" sz="2600" dirty="0">
                <a:solidFill>
                  <a:schemeClr val="accent2">
                    <a:lumMod val="75000"/>
                    <a:lumOff val="25000"/>
                  </a:schemeClr>
                </a:solidFill>
              </a:rPr>
              <a:t> </a:t>
            </a:r>
            <a:r>
              <a:rPr lang="en-US" sz="2400" dirty="0"/>
              <a:t>Five states (</a:t>
            </a:r>
            <a:r>
              <a:rPr lang="en-US" sz="2200" dirty="0"/>
              <a:t>4 southern and 1 western) of India</a:t>
            </a:r>
          </a:p>
          <a:p>
            <a:r>
              <a:rPr lang="en-US" sz="2600" dirty="0">
                <a:solidFill>
                  <a:schemeClr val="accent2">
                    <a:lumMod val="90000"/>
                    <a:lumOff val="10000"/>
                  </a:schemeClr>
                </a:solidFill>
              </a:rPr>
              <a:t>Data:</a:t>
            </a:r>
            <a:r>
              <a:rPr lang="en-US" sz="2600" dirty="0">
                <a:solidFill>
                  <a:schemeClr val="accent2">
                    <a:lumMod val="75000"/>
                    <a:lumOff val="25000"/>
                  </a:schemeClr>
                </a:solidFill>
              </a:rPr>
              <a:t> </a:t>
            </a:r>
            <a:r>
              <a:rPr lang="en-US" sz="2400" dirty="0">
                <a:solidFill>
                  <a:schemeClr val="tx1"/>
                </a:solidFill>
              </a:rPr>
              <a:t>Panel data (Baseline in 2015 and End line in 2017) from 38 COs</a:t>
            </a:r>
          </a:p>
          <a:p>
            <a:r>
              <a:rPr lang="en-US" sz="2600" dirty="0">
                <a:solidFill>
                  <a:schemeClr val="accent2">
                    <a:lumMod val="90000"/>
                    <a:lumOff val="10000"/>
                  </a:schemeClr>
                </a:solidFill>
              </a:rPr>
              <a:t>Sample size</a:t>
            </a:r>
            <a:r>
              <a:rPr lang="en-US" sz="2600" dirty="0">
                <a:solidFill>
                  <a:schemeClr val="tx1"/>
                </a:solidFill>
              </a:rPr>
              <a:t>: </a:t>
            </a:r>
            <a:r>
              <a:rPr lang="en-US" sz="2200" dirty="0">
                <a:solidFill>
                  <a:schemeClr val="tx1"/>
                </a:solidFill>
              </a:rPr>
              <a:t>2085 FSWs</a:t>
            </a:r>
          </a:p>
          <a:p>
            <a:r>
              <a:rPr lang="en-US" sz="2600" dirty="0">
                <a:solidFill>
                  <a:schemeClr val="accent2">
                    <a:lumMod val="90000"/>
                    <a:lumOff val="10000"/>
                  </a:schemeClr>
                </a:solidFill>
              </a:rPr>
              <a:t>Assessment methodology</a:t>
            </a:r>
            <a:r>
              <a:rPr lang="en-US" sz="2600" dirty="0">
                <a:solidFill>
                  <a:schemeClr val="accent2">
                    <a:lumMod val="50000"/>
                    <a:lumOff val="50000"/>
                  </a:schemeClr>
                </a:solidFill>
              </a:rPr>
              <a:t>:</a:t>
            </a:r>
            <a:r>
              <a:rPr lang="en-US" sz="2600" dirty="0">
                <a:solidFill>
                  <a:schemeClr val="tx1"/>
                </a:solidFill>
              </a:rPr>
              <a:t> </a:t>
            </a:r>
          </a:p>
          <a:p>
            <a:pPr marL="742941" lvl="1" indent="-342900">
              <a:buFont typeface="Wingdings" panose="05000000000000000000" pitchFamily="2" charset="2"/>
              <a:buChar char="ü"/>
            </a:pPr>
            <a:r>
              <a:rPr lang="en-US" sz="2200" dirty="0">
                <a:solidFill>
                  <a:schemeClr val="tx1"/>
                </a:solidFill>
              </a:rPr>
              <a:t>FSWs: Structured interviews </a:t>
            </a:r>
          </a:p>
          <a:p>
            <a:pPr marL="742941" lvl="1" indent="-342900">
              <a:buFont typeface="Wingdings" panose="05000000000000000000" pitchFamily="2" charset="2"/>
              <a:buChar char="ü"/>
            </a:pPr>
            <a:r>
              <a:rPr lang="en-US" sz="2200" dirty="0">
                <a:solidFill>
                  <a:schemeClr val="tx1"/>
                </a:solidFill>
              </a:rPr>
              <a:t>COs: Structured interviews with leaders, participatory methods and verification of records/Documents</a:t>
            </a:r>
          </a:p>
          <a:p>
            <a:r>
              <a:rPr lang="en-US" sz="2600" dirty="0">
                <a:solidFill>
                  <a:schemeClr val="accent2">
                    <a:lumMod val="90000"/>
                    <a:lumOff val="10000"/>
                  </a:schemeClr>
                </a:solidFill>
              </a:rPr>
              <a:t>Measures used</a:t>
            </a:r>
            <a:r>
              <a:rPr lang="en-US" sz="2600" dirty="0">
                <a:solidFill>
                  <a:schemeClr val="accent2">
                    <a:lumMod val="50000"/>
                    <a:lumOff val="50000"/>
                  </a:schemeClr>
                </a:solidFill>
              </a:rPr>
              <a:t>: </a:t>
            </a:r>
          </a:p>
          <a:p>
            <a:pPr marL="742941" lvl="1" indent="-342900">
              <a:buFont typeface="Wingdings" panose="05000000000000000000" pitchFamily="2" charset="2"/>
              <a:buChar char="ü"/>
            </a:pPr>
            <a:r>
              <a:rPr lang="en-US" sz="2200" dirty="0">
                <a:solidFill>
                  <a:schemeClr val="tx1"/>
                </a:solidFill>
              </a:rPr>
              <a:t>CO strength </a:t>
            </a:r>
          </a:p>
          <a:p>
            <a:pPr marL="742941" lvl="1" indent="-342900">
              <a:buFont typeface="Wingdings" panose="05000000000000000000" pitchFamily="2" charset="2"/>
              <a:buChar char="ü"/>
            </a:pPr>
            <a:r>
              <a:rPr lang="en-US" sz="2000" dirty="0">
                <a:solidFill>
                  <a:schemeClr val="tx1"/>
                </a:solidFill>
              </a:rPr>
              <a:t>Financial security </a:t>
            </a:r>
          </a:p>
          <a:p>
            <a:pPr marL="742941" lvl="1" indent="-342900">
              <a:buFont typeface="Wingdings" panose="05000000000000000000" pitchFamily="2" charset="2"/>
              <a:buChar char="ü"/>
            </a:pPr>
            <a:r>
              <a:rPr lang="en-US" sz="2000" dirty="0">
                <a:solidFill>
                  <a:schemeClr val="tx1"/>
                </a:solidFill>
              </a:rPr>
              <a:t>Self-efficacy, Self confidence and Individual agency</a:t>
            </a:r>
          </a:p>
          <a:p>
            <a:r>
              <a:rPr lang="en-US" sz="2600" dirty="0">
                <a:solidFill>
                  <a:schemeClr val="accent2">
                    <a:lumMod val="90000"/>
                    <a:lumOff val="10000"/>
                  </a:schemeClr>
                </a:solidFill>
              </a:rPr>
              <a:t>Analytical approach</a:t>
            </a:r>
            <a:r>
              <a:rPr lang="en-US" sz="2600" dirty="0">
                <a:solidFill>
                  <a:schemeClr val="accent2">
                    <a:lumMod val="50000"/>
                    <a:lumOff val="50000"/>
                  </a:schemeClr>
                </a:solidFill>
              </a:rPr>
              <a:t>: </a:t>
            </a:r>
            <a:r>
              <a:rPr lang="en-US" sz="2400" dirty="0">
                <a:solidFill>
                  <a:schemeClr val="tx1"/>
                </a:solidFill>
              </a:rPr>
              <a:t>Panel data analyses</a:t>
            </a:r>
          </a:p>
        </p:txBody>
      </p:sp>
      <p:pic>
        <p:nvPicPr>
          <p:cNvPr id="8" name="Picture 7">
            <a:extLst>
              <a:ext uri="{FF2B5EF4-FFF2-40B4-BE49-F238E27FC236}">
                <a16:creationId xmlns:a16="http://schemas.microsoft.com/office/drawing/2014/main" id="{B1207D08-B05F-4DB1-8F7C-13B1FBEB3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234" y="929175"/>
            <a:ext cx="4740166" cy="5427180"/>
          </a:xfrm>
          <a:prstGeom prst="rect">
            <a:avLst/>
          </a:prstGeom>
        </p:spPr>
      </p:pic>
    </p:spTree>
    <p:extLst>
      <p:ext uri="{BB962C8B-B14F-4D97-AF65-F5344CB8AC3E}">
        <p14:creationId xmlns:p14="http://schemas.microsoft.com/office/powerpoint/2010/main" val="72769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704" y="976044"/>
            <a:ext cx="4239166" cy="4777484"/>
          </a:xfrm>
        </p:spPr>
        <p:txBody>
          <a:bodyPr>
            <a:noAutofit/>
          </a:bodyPr>
          <a:lstStyle/>
          <a:p>
            <a:r>
              <a:rPr lang="en-US" sz="2400" dirty="0"/>
              <a:t>Average age is 35 years</a:t>
            </a:r>
            <a:br>
              <a:rPr lang="en-US" sz="2400" dirty="0"/>
            </a:br>
            <a:br>
              <a:rPr lang="en-US" sz="2400" dirty="0"/>
            </a:br>
            <a:r>
              <a:rPr lang="en-US" sz="2400" dirty="0"/>
              <a:t>Most of the FSWs are currently married, literate, mobile for sex work and primarily soliciting clients from homes</a:t>
            </a:r>
          </a:p>
        </p:txBody>
      </p:sp>
      <p:graphicFrame>
        <p:nvGraphicFramePr>
          <p:cNvPr id="9" name="Chart 8">
            <a:extLst>
              <a:ext uri="{FF2B5EF4-FFF2-40B4-BE49-F238E27FC236}">
                <a16:creationId xmlns:a16="http://schemas.microsoft.com/office/drawing/2014/main" id="{91DF6D4D-C1D5-4FC2-9337-0DFDFDC14E18}"/>
              </a:ext>
            </a:extLst>
          </p:cNvPr>
          <p:cNvGraphicFramePr/>
          <p:nvPr>
            <p:extLst>
              <p:ext uri="{D42A27DB-BD31-4B8C-83A1-F6EECF244321}">
                <p14:modId xmlns:p14="http://schemas.microsoft.com/office/powerpoint/2010/main" val="626484009"/>
              </p:ext>
            </p:extLst>
          </p:nvPr>
        </p:nvGraphicFramePr>
        <p:xfrm>
          <a:off x="5488989" y="1121229"/>
          <a:ext cx="6000307" cy="515982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D9B64DE9-FC04-4923-A89B-2687F74CE489}"/>
              </a:ext>
            </a:extLst>
          </p:cNvPr>
          <p:cNvSpPr txBox="1"/>
          <p:nvPr/>
        </p:nvSpPr>
        <p:spPr>
          <a:xfrm>
            <a:off x="2201457" y="130446"/>
            <a:ext cx="9287839" cy="646331"/>
          </a:xfrm>
          <a:prstGeom prst="rect">
            <a:avLst/>
          </a:prstGeom>
          <a:noFill/>
        </p:spPr>
        <p:txBody>
          <a:bodyPr wrap="square" rtlCol="0">
            <a:spAutoFit/>
          </a:bodyPr>
          <a:lstStyle/>
          <a:p>
            <a:r>
              <a:rPr lang="en-US" sz="3600" dirty="0">
                <a:solidFill>
                  <a:schemeClr val="accent2"/>
                </a:solidFill>
              </a:rPr>
              <a:t>Socio-demographic profile</a:t>
            </a:r>
          </a:p>
        </p:txBody>
      </p:sp>
    </p:spTree>
    <p:extLst>
      <p:ext uri="{BB962C8B-B14F-4D97-AF65-F5344CB8AC3E}">
        <p14:creationId xmlns:p14="http://schemas.microsoft.com/office/powerpoint/2010/main" val="2801016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47EFC-B90F-4815-BDF6-4D245DA7D209}"/>
              </a:ext>
            </a:extLst>
          </p:cNvPr>
          <p:cNvSpPr>
            <a:spLocks noGrp="1"/>
          </p:cNvSpPr>
          <p:nvPr>
            <p:ph type="title"/>
          </p:nvPr>
        </p:nvSpPr>
        <p:spPr/>
        <p:txBody>
          <a:bodyPr>
            <a:normAutofit fontScale="90000"/>
          </a:bodyPr>
          <a:lstStyle/>
          <a:p>
            <a:br>
              <a:rPr lang="en-US" dirty="0"/>
            </a:br>
            <a:endParaRPr lang="en-US" dirty="0"/>
          </a:p>
        </p:txBody>
      </p:sp>
      <p:sp>
        <p:nvSpPr>
          <p:cNvPr id="12" name="Rectangle 11">
            <a:extLst>
              <a:ext uri="{FF2B5EF4-FFF2-40B4-BE49-F238E27FC236}">
                <a16:creationId xmlns:a16="http://schemas.microsoft.com/office/drawing/2014/main" id="{0C613BF7-96AD-4C09-B281-21E862022256}"/>
              </a:ext>
            </a:extLst>
          </p:cNvPr>
          <p:cNvSpPr/>
          <p:nvPr/>
        </p:nvSpPr>
        <p:spPr>
          <a:xfrm>
            <a:off x="2035682" y="184405"/>
            <a:ext cx="9511238" cy="523220"/>
          </a:xfrm>
          <a:prstGeom prst="rect">
            <a:avLst/>
          </a:prstGeom>
        </p:spPr>
        <p:txBody>
          <a:bodyPr wrap="square">
            <a:spAutoFit/>
          </a:bodyPr>
          <a:lstStyle/>
          <a:p>
            <a:r>
              <a:rPr lang="en-IN" sz="2800" dirty="0">
                <a:solidFill>
                  <a:schemeClr val="accent2"/>
                </a:solidFill>
              </a:rPr>
              <a:t>CO Strength has improved over intervention period</a:t>
            </a:r>
            <a:endParaRPr lang="en-US" sz="2800" dirty="0">
              <a:solidFill>
                <a:schemeClr val="accent2"/>
              </a:solidFill>
            </a:endParaRPr>
          </a:p>
        </p:txBody>
      </p:sp>
      <p:graphicFrame>
        <p:nvGraphicFramePr>
          <p:cNvPr id="6" name="Chart 5">
            <a:extLst>
              <a:ext uri="{FF2B5EF4-FFF2-40B4-BE49-F238E27FC236}">
                <a16:creationId xmlns:a16="http://schemas.microsoft.com/office/drawing/2014/main" id="{B413BF4E-3FD3-4D5E-9197-3BBEC0C89CED}"/>
              </a:ext>
            </a:extLst>
          </p:cNvPr>
          <p:cNvGraphicFramePr/>
          <p:nvPr>
            <p:extLst/>
          </p:nvPr>
        </p:nvGraphicFramePr>
        <p:xfrm>
          <a:off x="5904554" y="1516345"/>
          <a:ext cx="5642366" cy="36250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4">
            <a:extLst>
              <a:ext uri="{FF2B5EF4-FFF2-40B4-BE49-F238E27FC236}">
                <a16:creationId xmlns:a16="http://schemas.microsoft.com/office/drawing/2014/main" id="{5EC39063-D870-49CD-B1CD-BE3004410238}"/>
              </a:ext>
            </a:extLst>
          </p:cNvPr>
          <p:cNvGraphicFramePr>
            <a:graphicFrameLocks noGrp="1"/>
          </p:cNvGraphicFramePr>
          <p:nvPr>
            <p:ph idx="1"/>
            <p:extLst/>
          </p:nvPr>
        </p:nvGraphicFramePr>
        <p:xfrm>
          <a:off x="356616" y="1801273"/>
          <a:ext cx="4926300" cy="4872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a:extLst>
              <a:ext uri="{FF2B5EF4-FFF2-40B4-BE49-F238E27FC236}">
                <a16:creationId xmlns:a16="http://schemas.microsoft.com/office/drawing/2014/main" id="{728B7A4E-5289-4F1F-930A-7843083ECFF7}"/>
              </a:ext>
            </a:extLst>
          </p:cNvPr>
          <p:cNvSpPr/>
          <p:nvPr/>
        </p:nvSpPr>
        <p:spPr>
          <a:xfrm>
            <a:off x="527205" y="919015"/>
            <a:ext cx="9643241" cy="769441"/>
          </a:xfrm>
          <a:prstGeom prst="rect">
            <a:avLst/>
          </a:prstGeom>
        </p:spPr>
        <p:txBody>
          <a:bodyPr wrap="square">
            <a:spAutoFit/>
          </a:bodyPr>
          <a:lstStyle/>
          <a:p>
            <a:r>
              <a:rPr lang="en-US" sz="2200" dirty="0">
                <a:solidFill>
                  <a:schemeClr val="tx1">
                    <a:lumMod val="50000"/>
                  </a:schemeClr>
                </a:solidFill>
              </a:rPr>
              <a:t>CO strength is a reflection of how COs have performed in different dimensions critical to their functionality and sustainability</a:t>
            </a:r>
          </a:p>
        </p:txBody>
      </p:sp>
      <p:sp>
        <p:nvSpPr>
          <p:cNvPr id="13" name="Rectangle 12">
            <a:extLst>
              <a:ext uri="{FF2B5EF4-FFF2-40B4-BE49-F238E27FC236}">
                <a16:creationId xmlns:a16="http://schemas.microsoft.com/office/drawing/2014/main" id="{2D75FA4E-C842-41C5-BB58-4EFF9B553B51}"/>
              </a:ext>
            </a:extLst>
          </p:cNvPr>
          <p:cNvSpPr/>
          <p:nvPr/>
        </p:nvSpPr>
        <p:spPr>
          <a:xfrm>
            <a:off x="5433206" y="5141413"/>
            <a:ext cx="6402178" cy="1446550"/>
          </a:xfrm>
          <a:prstGeom prst="rect">
            <a:avLst/>
          </a:prstGeom>
        </p:spPr>
        <p:txBody>
          <a:bodyPr wrap="square">
            <a:spAutoFit/>
          </a:bodyPr>
          <a:lstStyle/>
          <a:p>
            <a:r>
              <a:rPr lang="en-US" sz="2000" b="1" dirty="0">
                <a:solidFill>
                  <a:schemeClr val="tx1">
                    <a:lumMod val="50000"/>
                  </a:schemeClr>
                </a:solidFill>
              </a:rPr>
              <a:t>CO strength measurement indicators:</a:t>
            </a:r>
          </a:p>
          <a:p>
            <a:pPr marL="300025" lvl="2" indent="-285750">
              <a:buFont typeface="Arial" panose="020B0604020202020204" pitchFamily="34" charset="0"/>
              <a:buChar char="•"/>
            </a:pPr>
            <a:r>
              <a:rPr lang="en-US" sz="1700" dirty="0">
                <a:solidFill>
                  <a:schemeClr val="tx1">
                    <a:lumMod val="50000"/>
                  </a:schemeClr>
                </a:solidFill>
              </a:rPr>
              <a:t>Multi-dimensional:  6 dimensions and 32 indicators</a:t>
            </a:r>
          </a:p>
          <a:p>
            <a:pPr marL="300025" lvl="2" indent="-285750">
              <a:buFont typeface="Arial" panose="020B0604020202020204" pitchFamily="34" charset="0"/>
              <a:buChar char="•"/>
            </a:pPr>
            <a:r>
              <a:rPr lang="en-US" sz="1700" dirty="0">
                <a:solidFill>
                  <a:schemeClr val="tx1">
                    <a:lumMod val="50000"/>
                  </a:schemeClr>
                </a:solidFill>
              </a:rPr>
              <a:t>Each dimensions were assigned equal weight and indicators within each dimension were assigned equal weight</a:t>
            </a:r>
          </a:p>
          <a:p>
            <a:pPr marL="300025" lvl="2" indent="-285750">
              <a:buFont typeface="Arial" panose="020B0604020202020204" pitchFamily="34" charset="0"/>
              <a:buChar char="•"/>
            </a:pPr>
            <a:r>
              <a:rPr lang="en-US" sz="1700" dirty="0">
                <a:solidFill>
                  <a:schemeClr val="tx1">
                    <a:lumMod val="50000"/>
                  </a:schemeClr>
                </a:solidFill>
              </a:rPr>
              <a:t>Strength score was categorized into 2</a:t>
            </a:r>
            <a:r>
              <a:rPr lang="en-US" sz="1700" b="1" dirty="0">
                <a:solidFill>
                  <a:schemeClr val="tx1">
                    <a:lumMod val="50000"/>
                  </a:schemeClr>
                </a:solidFill>
              </a:rPr>
              <a:t> </a:t>
            </a:r>
            <a:r>
              <a:rPr lang="en-US" sz="1700" dirty="0">
                <a:solidFill>
                  <a:schemeClr val="tx1">
                    <a:lumMod val="50000"/>
                  </a:schemeClr>
                </a:solidFill>
              </a:rPr>
              <a:t>categories: High and Low</a:t>
            </a:r>
          </a:p>
        </p:txBody>
      </p:sp>
      <p:sp>
        <p:nvSpPr>
          <p:cNvPr id="4" name="TextBox 3">
            <a:extLst>
              <a:ext uri="{FF2B5EF4-FFF2-40B4-BE49-F238E27FC236}">
                <a16:creationId xmlns:a16="http://schemas.microsoft.com/office/drawing/2014/main" id="{85F2EDE0-96D2-42A0-94E9-5E10507FCEC0}"/>
              </a:ext>
            </a:extLst>
          </p:cNvPr>
          <p:cNvSpPr txBox="1"/>
          <p:nvPr/>
        </p:nvSpPr>
        <p:spPr>
          <a:xfrm>
            <a:off x="8304244" y="2307771"/>
            <a:ext cx="836629" cy="738664"/>
          </a:xfrm>
          <a:prstGeom prst="rect">
            <a:avLst/>
          </a:prstGeom>
          <a:solidFill>
            <a:schemeClr val="accent1">
              <a:lumMod val="40000"/>
              <a:lumOff val="60000"/>
            </a:schemeClr>
          </a:solidFill>
        </p:spPr>
        <p:txBody>
          <a:bodyPr wrap="square" rtlCol="0">
            <a:spAutoFit/>
          </a:bodyPr>
          <a:lstStyle/>
          <a:p>
            <a:r>
              <a:rPr lang="en-IN" sz="1400" dirty="0"/>
              <a:t>High strength COs</a:t>
            </a:r>
          </a:p>
        </p:txBody>
      </p:sp>
      <p:pic>
        <p:nvPicPr>
          <p:cNvPr id="1030" name="Picture 6" descr="Image result for icon for financial management">
            <a:extLst>
              <a:ext uri="{FF2B5EF4-FFF2-40B4-BE49-F238E27FC236}">
                <a16:creationId xmlns:a16="http://schemas.microsoft.com/office/drawing/2014/main" id="{79C0A3A0-F780-4E47-BCC1-FD36414171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153" y="4292870"/>
            <a:ext cx="1530675" cy="1476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11E3A4-614C-4B63-8452-944D775AA03C}"/>
              </a:ext>
            </a:extLst>
          </p:cNvPr>
          <p:cNvSpPr txBox="1"/>
          <p:nvPr/>
        </p:nvSpPr>
        <p:spPr>
          <a:xfrm>
            <a:off x="1" y="5808846"/>
            <a:ext cx="2035682" cy="276999"/>
          </a:xfrm>
          <a:prstGeom prst="rect">
            <a:avLst/>
          </a:prstGeom>
          <a:noFill/>
        </p:spPr>
        <p:txBody>
          <a:bodyPr wrap="square" rtlCol="0">
            <a:spAutoFit/>
          </a:bodyPr>
          <a:lstStyle/>
          <a:p>
            <a:pPr algn="just"/>
            <a:r>
              <a:rPr lang="en-IN" sz="1200" b="1" dirty="0">
                <a:solidFill>
                  <a:srgbClr val="FF0000"/>
                </a:solidFill>
              </a:rPr>
              <a:t>Financial Management </a:t>
            </a:r>
          </a:p>
        </p:txBody>
      </p:sp>
      <p:sp>
        <p:nvSpPr>
          <p:cNvPr id="20" name="TextBox 19">
            <a:extLst>
              <a:ext uri="{FF2B5EF4-FFF2-40B4-BE49-F238E27FC236}">
                <a16:creationId xmlns:a16="http://schemas.microsoft.com/office/drawing/2014/main" id="{D28419AB-3D13-4D29-916F-414BC7D18876}"/>
              </a:ext>
            </a:extLst>
          </p:cNvPr>
          <p:cNvSpPr txBox="1"/>
          <p:nvPr/>
        </p:nvSpPr>
        <p:spPr>
          <a:xfrm>
            <a:off x="1" y="4034107"/>
            <a:ext cx="2035682" cy="276999"/>
          </a:xfrm>
          <a:prstGeom prst="rect">
            <a:avLst/>
          </a:prstGeom>
          <a:noFill/>
        </p:spPr>
        <p:txBody>
          <a:bodyPr wrap="square" rtlCol="0">
            <a:spAutoFit/>
          </a:bodyPr>
          <a:lstStyle/>
          <a:p>
            <a:pPr algn="just"/>
            <a:r>
              <a:rPr lang="en-IN" sz="1200" b="1" dirty="0">
                <a:solidFill>
                  <a:srgbClr val="FF0000"/>
                </a:solidFill>
              </a:rPr>
              <a:t>Advocacy and networking</a:t>
            </a:r>
          </a:p>
        </p:txBody>
      </p:sp>
      <p:grpSp>
        <p:nvGrpSpPr>
          <p:cNvPr id="21" name="Graphic 18" descr="Cheers">
            <a:extLst>
              <a:ext uri="{FF2B5EF4-FFF2-40B4-BE49-F238E27FC236}">
                <a16:creationId xmlns:a16="http://schemas.microsoft.com/office/drawing/2014/main" id="{ACE087B9-34E3-4127-A31C-E2B83C24118B}"/>
              </a:ext>
            </a:extLst>
          </p:cNvPr>
          <p:cNvGrpSpPr/>
          <p:nvPr/>
        </p:nvGrpSpPr>
        <p:grpSpPr>
          <a:xfrm>
            <a:off x="3594312" y="2777834"/>
            <a:ext cx="1402903" cy="1274200"/>
            <a:chOff x="3498508" y="2759908"/>
            <a:chExt cx="1420333" cy="1274200"/>
          </a:xfrm>
        </p:grpSpPr>
        <p:sp>
          <p:nvSpPr>
            <p:cNvPr id="22" name="Freeform: Shape 21">
              <a:extLst>
                <a:ext uri="{FF2B5EF4-FFF2-40B4-BE49-F238E27FC236}">
                  <a16:creationId xmlns:a16="http://schemas.microsoft.com/office/drawing/2014/main" id="{7E5FEA57-CF12-49DC-BD75-EB2F40631301}"/>
                </a:ext>
              </a:extLst>
            </p:cNvPr>
            <p:cNvSpPr/>
            <p:nvPr/>
          </p:nvSpPr>
          <p:spPr>
            <a:xfrm>
              <a:off x="4004835" y="3451427"/>
              <a:ext cx="414264" cy="517644"/>
            </a:xfrm>
            <a:custGeom>
              <a:avLst/>
              <a:gdLst>
                <a:gd name="connsiteX0" fmla="*/ 422808 w 414263"/>
                <a:gd name="connsiteY0" fmla="*/ 122111 h 517643"/>
                <a:gd name="connsiteX1" fmla="*/ 410972 w 414263"/>
                <a:gd name="connsiteY1" fmla="*/ 86274 h 517643"/>
                <a:gd name="connsiteX2" fmla="*/ 371025 w 414263"/>
                <a:gd name="connsiteY2" fmla="*/ 96892 h 517643"/>
                <a:gd name="connsiteX3" fmla="*/ 311844 w 414263"/>
                <a:gd name="connsiteY3" fmla="*/ 191130 h 517643"/>
                <a:gd name="connsiteX4" fmla="*/ 351791 w 414263"/>
                <a:gd name="connsiteY4" fmla="*/ 49110 h 517643"/>
                <a:gd name="connsiteX5" fmla="*/ 329599 w 414263"/>
                <a:gd name="connsiteY5" fmla="*/ 17255 h 517643"/>
                <a:gd name="connsiteX6" fmla="*/ 294090 w 414263"/>
                <a:gd name="connsiteY6" fmla="*/ 37164 h 517643"/>
                <a:gd name="connsiteX7" fmla="*/ 260061 w 414263"/>
                <a:gd name="connsiteY7" fmla="*/ 159275 h 517643"/>
                <a:gd name="connsiteX8" fmla="*/ 260061 w 414263"/>
                <a:gd name="connsiteY8" fmla="*/ 26546 h 517643"/>
                <a:gd name="connsiteX9" fmla="*/ 230471 w 414263"/>
                <a:gd name="connsiteY9" fmla="*/ 0 h 517643"/>
                <a:gd name="connsiteX10" fmla="*/ 200881 w 414263"/>
                <a:gd name="connsiteY10" fmla="*/ 26546 h 517643"/>
                <a:gd name="connsiteX11" fmla="*/ 200881 w 414263"/>
                <a:gd name="connsiteY11" fmla="*/ 168566 h 517643"/>
                <a:gd name="connsiteX12" fmla="*/ 166852 w 414263"/>
                <a:gd name="connsiteY12" fmla="*/ 37164 h 517643"/>
                <a:gd name="connsiteX13" fmla="*/ 131344 w 414263"/>
                <a:gd name="connsiteY13" fmla="*/ 17255 h 517643"/>
                <a:gd name="connsiteX14" fmla="*/ 109151 w 414263"/>
                <a:gd name="connsiteY14" fmla="*/ 49110 h 517643"/>
                <a:gd name="connsiteX15" fmla="*/ 150577 w 414263"/>
                <a:gd name="connsiteY15" fmla="*/ 207057 h 517643"/>
                <a:gd name="connsiteX16" fmla="*/ 140221 w 414263"/>
                <a:gd name="connsiteY16" fmla="*/ 260149 h 517643"/>
                <a:gd name="connsiteX17" fmla="*/ 138741 w 414263"/>
                <a:gd name="connsiteY17" fmla="*/ 258822 h 517643"/>
                <a:gd name="connsiteX18" fmla="*/ 35175 w 414263"/>
                <a:gd name="connsiteY18" fmla="*/ 184494 h 517643"/>
                <a:gd name="connsiteX19" fmla="*/ 1147 w 414263"/>
                <a:gd name="connsiteY19" fmla="*/ 201748 h 517643"/>
                <a:gd name="connsiteX20" fmla="*/ 20380 w 414263"/>
                <a:gd name="connsiteY20" fmla="*/ 232276 h 517643"/>
                <a:gd name="connsiteX21" fmla="*/ 76602 w 414263"/>
                <a:gd name="connsiteY21" fmla="*/ 288022 h 517643"/>
                <a:gd name="connsiteX22" fmla="*/ 174250 w 414263"/>
                <a:gd name="connsiteY22" fmla="*/ 382260 h 517643"/>
                <a:gd name="connsiteX23" fmla="*/ 174250 w 414263"/>
                <a:gd name="connsiteY23" fmla="*/ 524280 h 517643"/>
                <a:gd name="connsiteX24" fmla="*/ 304447 w 414263"/>
                <a:gd name="connsiteY24" fmla="*/ 524280 h 517643"/>
                <a:gd name="connsiteX25" fmla="*/ 304447 w 414263"/>
                <a:gd name="connsiteY25" fmla="*/ 374296 h 517643"/>
                <a:gd name="connsiteX26" fmla="*/ 360668 w 414263"/>
                <a:gd name="connsiteY26" fmla="*/ 221658 h 517643"/>
                <a:gd name="connsiteX27" fmla="*/ 422808 w 414263"/>
                <a:gd name="connsiteY27" fmla="*/ 122111 h 51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4263" h="517643">
                  <a:moveTo>
                    <a:pt x="422808" y="122111"/>
                  </a:moveTo>
                  <a:cubicBezTo>
                    <a:pt x="430205" y="108838"/>
                    <a:pt x="425767" y="92910"/>
                    <a:pt x="410972" y="86274"/>
                  </a:cubicBezTo>
                  <a:cubicBezTo>
                    <a:pt x="396177" y="79638"/>
                    <a:pt x="378422" y="83619"/>
                    <a:pt x="371025" y="96892"/>
                  </a:cubicBezTo>
                  <a:lnTo>
                    <a:pt x="311844" y="191130"/>
                  </a:lnTo>
                  <a:lnTo>
                    <a:pt x="351791" y="49110"/>
                  </a:lnTo>
                  <a:cubicBezTo>
                    <a:pt x="356230" y="34510"/>
                    <a:pt x="345873" y="19909"/>
                    <a:pt x="329599" y="17255"/>
                  </a:cubicBezTo>
                  <a:cubicBezTo>
                    <a:pt x="313324" y="13273"/>
                    <a:pt x="297049" y="22564"/>
                    <a:pt x="294090" y="37164"/>
                  </a:cubicBezTo>
                  <a:lnTo>
                    <a:pt x="260061" y="159275"/>
                  </a:lnTo>
                  <a:lnTo>
                    <a:pt x="260061" y="26546"/>
                  </a:lnTo>
                  <a:cubicBezTo>
                    <a:pt x="260061" y="11946"/>
                    <a:pt x="246746" y="0"/>
                    <a:pt x="230471" y="0"/>
                  </a:cubicBezTo>
                  <a:cubicBezTo>
                    <a:pt x="214196" y="0"/>
                    <a:pt x="200881" y="11946"/>
                    <a:pt x="200881" y="26546"/>
                  </a:cubicBezTo>
                  <a:lnTo>
                    <a:pt x="200881" y="168566"/>
                  </a:lnTo>
                  <a:lnTo>
                    <a:pt x="166852" y="37164"/>
                  </a:lnTo>
                  <a:cubicBezTo>
                    <a:pt x="163893" y="22564"/>
                    <a:pt x="147618" y="14600"/>
                    <a:pt x="131344" y="17255"/>
                  </a:cubicBezTo>
                  <a:cubicBezTo>
                    <a:pt x="115069" y="19909"/>
                    <a:pt x="106192" y="34510"/>
                    <a:pt x="109151" y="49110"/>
                  </a:cubicBezTo>
                  <a:lnTo>
                    <a:pt x="150577" y="207057"/>
                  </a:lnTo>
                  <a:cubicBezTo>
                    <a:pt x="149098" y="225640"/>
                    <a:pt x="144659" y="244222"/>
                    <a:pt x="140221" y="260149"/>
                  </a:cubicBezTo>
                  <a:cubicBezTo>
                    <a:pt x="140221" y="260149"/>
                    <a:pt x="140221" y="258822"/>
                    <a:pt x="138741" y="258822"/>
                  </a:cubicBezTo>
                  <a:cubicBezTo>
                    <a:pt x="113590" y="224312"/>
                    <a:pt x="73643" y="193785"/>
                    <a:pt x="35175" y="184494"/>
                  </a:cubicBezTo>
                  <a:cubicBezTo>
                    <a:pt x="20380" y="180512"/>
                    <a:pt x="5585" y="188475"/>
                    <a:pt x="1147" y="201748"/>
                  </a:cubicBezTo>
                  <a:cubicBezTo>
                    <a:pt x="-3292" y="215021"/>
                    <a:pt x="5585" y="228294"/>
                    <a:pt x="20380" y="232276"/>
                  </a:cubicBezTo>
                  <a:cubicBezTo>
                    <a:pt x="39614" y="236258"/>
                    <a:pt x="57368" y="261477"/>
                    <a:pt x="76602" y="288022"/>
                  </a:cubicBezTo>
                  <a:cubicBezTo>
                    <a:pt x="100274" y="321205"/>
                    <a:pt x="129864" y="359696"/>
                    <a:pt x="174250" y="382260"/>
                  </a:cubicBezTo>
                  <a:lnTo>
                    <a:pt x="174250" y="524280"/>
                  </a:lnTo>
                  <a:lnTo>
                    <a:pt x="304447" y="524280"/>
                  </a:lnTo>
                  <a:lnTo>
                    <a:pt x="304447" y="374296"/>
                  </a:lnTo>
                  <a:cubicBezTo>
                    <a:pt x="353271" y="351732"/>
                    <a:pt x="359189" y="257495"/>
                    <a:pt x="360668" y="221658"/>
                  </a:cubicBezTo>
                  <a:lnTo>
                    <a:pt x="422808" y="122111"/>
                  </a:lnTo>
                  <a:close/>
                </a:path>
              </a:pathLst>
            </a:custGeom>
            <a:solidFill>
              <a:schemeClr val="accent5">
                <a:lumMod val="75000"/>
              </a:schemeClr>
            </a:solidFill>
            <a:ln w="14784" cap="flat">
              <a:noFill/>
              <a:prstDash val="solid"/>
              <a:miter/>
            </a:ln>
          </p:spPr>
          <p:txBody>
            <a:bodyPr rtlCol="0" anchor="ctr"/>
            <a:lstStyle/>
            <a:p>
              <a:endParaRPr lang="en-IN" dirty="0"/>
            </a:p>
          </p:txBody>
        </p:sp>
        <p:sp>
          <p:nvSpPr>
            <p:cNvPr id="23" name="Freeform: Shape 22">
              <a:extLst>
                <a:ext uri="{FF2B5EF4-FFF2-40B4-BE49-F238E27FC236}">
                  <a16:creationId xmlns:a16="http://schemas.microsoft.com/office/drawing/2014/main" id="{94E2663B-C7AA-45E3-BC6D-8FBBDAEF5722}"/>
                </a:ext>
              </a:extLst>
            </p:cNvPr>
            <p:cNvSpPr/>
            <p:nvPr/>
          </p:nvSpPr>
          <p:spPr>
            <a:xfrm>
              <a:off x="3522180" y="3288989"/>
              <a:ext cx="562215" cy="384915"/>
            </a:xfrm>
            <a:custGeom>
              <a:avLst/>
              <a:gdLst>
                <a:gd name="connsiteX0" fmla="*/ 383194 w 562215"/>
                <a:gd name="connsiteY0" fmla="*/ 295167 h 384914"/>
                <a:gd name="connsiteX1" fmla="*/ 511912 w 562215"/>
                <a:gd name="connsiteY1" fmla="*/ 296495 h 384914"/>
                <a:gd name="connsiteX2" fmla="*/ 511912 w 562215"/>
                <a:gd name="connsiteY2" fmla="*/ 296495 h 384914"/>
                <a:gd name="connsiteX3" fmla="*/ 541502 w 562215"/>
                <a:gd name="connsiteY3" fmla="*/ 269949 h 384914"/>
                <a:gd name="connsiteX4" fmla="*/ 511912 w 562215"/>
                <a:gd name="connsiteY4" fmla="*/ 243403 h 384914"/>
                <a:gd name="connsiteX5" fmla="*/ 392071 w 562215"/>
                <a:gd name="connsiteY5" fmla="*/ 242076 h 384914"/>
                <a:gd name="connsiteX6" fmla="*/ 548900 w 562215"/>
                <a:gd name="connsiteY6" fmla="*/ 206239 h 384914"/>
                <a:gd name="connsiteX7" fmla="*/ 569613 w 562215"/>
                <a:gd name="connsiteY7" fmla="*/ 174384 h 384914"/>
                <a:gd name="connsiteX8" fmla="*/ 534104 w 562215"/>
                <a:gd name="connsiteY8" fmla="*/ 155802 h 384914"/>
                <a:gd name="connsiteX9" fmla="*/ 397989 w 562215"/>
                <a:gd name="connsiteY9" fmla="*/ 187657 h 384914"/>
                <a:gd name="connsiteX10" fmla="*/ 528186 w 562215"/>
                <a:gd name="connsiteY10" fmla="*/ 123947 h 384914"/>
                <a:gd name="connsiteX11" fmla="*/ 540022 w 562215"/>
                <a:gd name="connsiteY11" fmla="*/ 88110 h 384914"/>
                <a:gd name="connsiteX12" fmla="*/ 500076 w 562215"/>
                <a:gd name="connsiteY12" fmla="*/ 77492 h 384914"/>
                <a:gd name="connsiteX13" fmla="*/ 361001 w 562215"/>
                <a:gd name="connsiteY13" fmla="*/ 143856 h 384914"/>
                <a:gd name="connsiteX14" fmla="*/ 473444 w 562215"/>
                <a:gd name="connsiteY14" fmla="*/ 54928 h 384914"/>
                <a:gd name="connsiteX15" fmla="*/ 476403 w 562215"/>
                <a:gd name="connsiteY15" fmla="*/ 17763 h 384914"/>
                <a:gd name="connsiteX16" fmla="*/ 434977 w 562215"/>
                <a:gd name="connsiteY16" fmla="*/ 15109 h 384914"/>
                <a:gd name="connsiteX17" fmla="*/ 298862 w 562215"/>
                <a:gd name="connsiteY17" fmla="*/ 121292 h 384914"/>
                <a:gd name="connsiteX18" fmla="*/ 241161 w 562215"/>
                <a:gd name="connsiteY18" fmla="*/ 137220 h 384914"/>
                <a:gd name="connsiteX19" fmla="*/ 242640 w 562215"/>
                <a:gd name="connsiteY19" fmla="*/ 135892 h 384914"/>
                <a:gd name="connsiteX20" fmla="*/ 266312 w 562215"/>
                <a:gd name="connsiteY20" fmla="*/ 19091 h 384914"/>
                <a:gd name="connsiteX21" fmla="*/ 232284 w 562215"/>
                <a:gd name="connsiteY21" fmla="*/ 509 h 384914"/>
                <a:gd name="connsiteX22" fmla="*/ 211570 w 562215"/>
                <a:gd name="connsiteY22" fmla="*/ 31036 h 384914"/>
                <a:gd name="connsiteX23" fmla="*/ 184939 w 562215"/>
                <a:gd name="connsiteY23" fmla="*/ 101383 h 384914"/>
                <a:gd name="connsiteX24" fmla="*/ 139074 w 562215"/>
                <a:gd name="connsiteY24" fmla="*/ 223494 h 384914"/>
                <a:gd name="connsiteX25" fmla="*/ 0 w 562215"/>
                <a:gd name="connsiteY25" fmla="*/ 291185 h 384914"/>
                <a:gd name="connsiteX26" fmla="*/ 62140 w 562215"/>
                <a:gd name="connsiteY26" fmla="*/ 393387 h 384914"/>
                <a:gd name="connsiteX27" fmla="*/ 208611 w 562215"/>
                <a:gd name="connsiteY27" fmla="*/ 323040 h 384914"/>
                <a:gd name="connsiteX28" fmla="*/ 383194 w 562215"/>
                <a:gd name="connsiteY28" fmla="*/ 295167 h 38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215" h="384914">
                  <a:moveTo>
                    <a:pt x="383194" y="295167"/>
                  </a:moveTo>
                  <a:lnTo>
                    <a:pt x="511912" y="296495"/>
                  </a:lnTo>
                  <a:cubicBezTo>
                    <a:pt x="511912" y="296495"/>
                    <a:pt x="511912" y="296495"/>
                    <a:pt x="511912" y="296495"/>
                  </a:cubicBezTo>
                  <a:cubicBezTo>
                    <a:pt x="528186" y="296495"/>
                    <a:pt x="541502" y="284549"/>
                    <a:pt x="541502" y="269949"/>
                  </a:cubicBezTo>
                  <a:cubicBezTo>
                    <a:pt x="541502" y="255349"/>
                    <a:pt x="528186" y="243403"/>
                    <a:pt x="511912" y="243403"/>
                  </a:cubicBezTo>
                  <a:lnTo>
                    <a:pt x="392071" y="242076"/>
                  </a:lnTo>
                  <a:lnTo>
                    <a:pt x="548900" y="206239"/>
                  </a:lnTo>
                  <a:cubicBezTo>
                    <a:pt x="565174" y="202257"/>
                    <a:pt x="574051" y="187657"/>
                    <a:pt x="569613" y="174384"/>
                  </a:cubicBezTo>
                  <a:cubicBezTo>
                    <a:pt x="565174" y="159784"/>
                    <a:pt x="548900" y="151820"/>
                    <a:pt x="534104" y="155802"/>
                  </a:cubicBezTo>
                  <a:lnTo>
                    <a:pt x="397989" y="187657"/>
                  </a:lnTo>
                  <a:lnTo>
                    <a:pt x="528186" y="123947"/>
                  </a:lnTo>
                  <a:cubicBezTo>
                    <a:pt x="542981" y="117310"/>
                    <a:pt x="547420" y="101383"/>
                    <a:pt x="540022" y="88110"/>
                  </a:cubicBezTo>
                  <a:cubicBezTo>
                    <a:pt x="532625" y="74837"/>
                    <a:pt x="514871" y="70855"/>
                    <a:pt x="500076" y="77492"/>
                  </a:cubicBezTo>
                  <a:lnTo>
                    <a:pt x="361001" y="143856"/>
                  </a:lnTo>
                  <a:lnTo>
                    <a:pt x="473444" y="54928"/>
                  </a:lnTo>
                  <a:cubicBezTo>
                    <a:pt x="485280" y="45637"/>
                    <a:pt x="486760" y="28382"/>
                    <a:pt x="476403" y="17763"/>
                  </a:cubicBezTo>
                  <a:cubicBezTo>
                    <a:pt x="466047" y="7145"/>
                    <a:pt x="446813" y="5818"/>
                    <a:pt x="434977" y="15109"/>
                  </a:cubicBezTo>
                  <a:lnTo>
                    <a:pt x="298862" y="121292"/>
                  </a:lnTo>
                  <a:cubicBezTo>
                    <a:pt x="279628" y="129256"/>
                    <a:pt x="260394" y="134565"/>
                    <a:pt x="241161" y="137220"/>
                  </a:cubicBezTo>
                  <a:cubicBezTo>
                    <a:pt x="241161" y="137220"/>
                    <a:pt x="241161" y="135892"/>
                    <a:pt x="242640" y="135892"/>
                  </a:cubicBezTo>
                  <a:cubicBezTo>
                    <a:pt x="264833" y="98728"/>
                    <a:pt x="275190" y="53600"/>
                    <a:pt x="266312" y="19091"/>
                  </a:cubicBezTo>
                  <a:cubicBezTo>
                    <a:pt x="263353" y="5818"/>
                    <a:pt x="247079" y="-2146"/>
                    <a:pt x="232284" y="509"/>
                  </a:cubicBezTo>
                  <a:cubicBezTo>
                    <a:pt x="217488" y="3163"/>
                    <a:pt x="208611" y="17763"/>
                    <a:pt x="211570" y="31036"/>
                  </a:cubicBezTo>
                  <a:cubicBezTo>
                    <a:pt x="216009" y="48291"/>
                    <a:pt x="201214" y="73510"/>
                    <a:pt x="184939" y="101383"/>
                  </a:cubicBezTo>
                  <a:cubicBezTo>
                    <a:pt x="164226" y="135892"/>
                    <a:pt x="140554" y="177038"/>
                    <a:pt x="139074" y="223494"/>
                  </a:cubicBezTo>
                  <a:lnTo>
                    <a:pt x="0" y="291185"/>
                  </a:lnTo>
                  <a:lnTo>
                    <a:pt x="62140" y="393387"/>
                  </a:lnTo>
                  <a:lnTo>
                    <a:pt x="208611" y="323040"/>
                  </a:lnTo>
                  <a:cubicBezTo>
                    <a:pt x="252997" y="350914"/>
                    <a:pt x="347686" y="311095"/>
                    <a:pt x="383194" y="295167"/>
                  </a:cubicBezTo>
                  <a:close/>
                </a:path>
              </a:pathLst>
            </a:custGeom>
            <a:solidFill>
              <a:schemeClr val="accent6">
                <a:lumMod val="75000"/>
              </a:schemeClr>
            </a:solidFill>
            <a:ln w="14784"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B7F4D46B-C214-436D-ADC5-02C618ECBC51}"/>
                </a:ext>
              </a:extLst>
            </p:cNvPr>
            <p:cNvSpPr/>
            <p:nvPr/>
          </p:nvSpPr>
          <p:spPr>
            <a:xfrm>
              <a:off x="3736710" y="2818309"/>
              <a:ext cx="517830" cy="464552"/>
            </a:xfrm>
            <a:custGeom>
              <a:avLst/>
              <a:gdLst>
                <a:gd name="connsiteX0" fmla="*/ 184939 w 517829"/>
                <a:gd name="connsiteY0" fmla="*/ 333150 h 464552"/>
                <a:gd name="connsiteX1" fmla="*/ 216009 w 517829"/>
                <a:gd name="connsiteY1" fmla="*/ 444643 h 464552"/>
                <a:gd name="connsiteX2" fmla="*/ 244120 w 517829"/>
                <a:gd name="connsiteY2" fmla="*/ 464552 h 464552"/>
                <a:gd name="connsiteX3" fmla="*/ 251517 w 517829"/>
                <a:gd name="connsiteY3" fmla="*/ 463225 h 464552"/>
                <a:gd name="connsiteX4" fmla="*/ 273710 w 517829"/>
                <a:gd name="connsiteY4" fmla="*/ 431370 h 464552"/>
                <a:gd name="connsiteX5" fmla="*/ 245599 w 517829"/>
                <a:gd name="connsiteY5" fmla="*/ 326514 h 464552"/>
                <a:gd name="connsiteX6" fmla="*/ 324013 w 517829"/>
                <a:gd name="connsiteY6" fmla="*/ 452606 h 464552"/>
                <a:gd name="connsiteX7" fmla="*/ 350645 w 517829"/>
                <a:gd name="connsiteY7" fmla="*/ 465879 h 464552"/>
                <a:gd name="connsiteX8" fmla="*/ 365440 w 517829"/>
                <a:gd name="connsiteY8" fmla="*/ 461898 h 464552"/>
                <a:gd name="connsiteX9" fmla="*/ 377276 w 517829"/>
                <a:gd name="connsiteY9" fmla="*/ 426061 h 464552"/>
                <a:gd name="connsiteX10" fmla="*/ 309218 w 517829"/>
                <a:gd name="connsiteY10" fmla="*/ 315895 h 464552"/>
                <a:gd name="connsiteX11" fmla="*/ 409825 w 517829"/>
                <a:gd name="connsiteY11" fmla="*/ 412788 h 464552"/>
                <a:gd name="connsiteX12" fmla="*/ 432018 w 517829"/>
                <a:gd name="connsiteY12" fmla="*/ 420751 h 464552"/>
                <a:gd name="connsiteX13" fmla="*/ 452731 w 517829"/>
                <a:gd name="connsiteY13" fmla="*/ 414115 h 464552"/>
                <a:gd name="connsiteX14" fmla="*/ 454211 w 517829"/>
                <a:gd name="connsiteY14" fmla="*/ 376951 h 464552"/>
                <a:gd name="connsiteX15" fmla="*/ 346206 w 517829"/>
                <a:gd name="connsiteY15" fmla="*/ 273422 h 464552"/>
                <a:gd name="connsiteX16" fmla="*/ 471965 w 517829"/>
                <a:gd name="connsiteY16" fmla="*/ 349078 h 464552"/>
                <a:gd name="connsiteX17" fmla="*/ 488239 w 517829"/>
                <a:gd name="connsiteY17" fmla="*/ 353060 h 464552"/>
                <a:gd name="connsiteX18" fmla="*/ 513391 w 517829"/>
                <a:gd name="connsiteY18" fmla="*/ 341114 h 464552"/>
                <a:gd name="connsiteX19" fmla="*/ 505994 w 517829"/>
                <a:gd name="connsiteY19" fmla="*/ 303950 h 464552"/>
                <a:gd name="connsiteX20" fmla="*/ 355083 w 517829"/>
                <a:gd name="connsiteY20" fmla="*/ 213694 h 464552"/>
                <a:gd name="connsiteX21" fmla="*/ 322534 w 517829"/>
                <a:gd name="connsiteY21" fmla="*/ 168566 h 464552"/>
                <a:gd name="connsiteX22" fmla="*/ 324013 w 517829"/>
                <a:gd name="connsiteY22" fmla="*/ 168566 h 464552"/>
                <a:gd name="connsiteX23" fmla="*/ 455690 w 517829"/>
                <a:gd name="connsiteY23" fmla="*/ 159275 h 464552"/>
                <a:gd name="connsiteX24" fmla="*/ 466047 w 517829"/>
                <a:gd name="connsiteY24" fmla="*/ 126093 h 464552"/>
                <a:gd name="connsiteX25" fmla="*/ 429059 w 517829"/>
                <a:gd name="connsiteY25" fmla="*/ 116802 h 464552"/>
                <a:gd name="connsiteX26" fmla="*/ 346206 w 517829"/>
                <a:gd name="connsiteY26" fmla="*/ 111493 h 464552"/>
                <a:gd name="connsiteX27" fmla="*/ 202693 w 517829"/>
                <a:gd name="connsiteY27" fmla="*/ 103529 h 464552"/>
                <a:gd name="connsiteX28" fmla="*/ 94689 w 517829"/>
                <a:gd name="connsiteY28" fmla="*/ 0 h 464552"/>
                <a:gd name="connsiteX29" fmla="*/ 0 w 517829"/>
                <a:gd name="connsiteY29" fmla="*/ 79637 h 464552"/>
                <a:gd name="connsiteX30" fmla="*/ 113923 w 517829"/>
                <a:gd name="connsiteY30" fmla="*/ 188475 h 464552"/>
                <a:gd name="connsiteX31" fmla="*/ 184939 w 517829"/>
                <a:gd name="connsiteY31" fmla="*/ 333150 h 4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7829" h="464552">
                  <a:moveTo>
                    <a:pt x="184939" y="333150"/>
                  </a:moveTo>
                  <a:lnTo>
                    <a:pt x="216009" y="444643"/>
                  </a:lnTo>
                  <a:cubicBezTo>
                    <a:pt x="218968" y="456588"/>
                    <a:pt x="230804" y="464552"/>
                    <a:pt x="244120" y="464552"/>
                  </a:cubicBezTo>
                  <a:cubicBezTo>
                    <a:pt x="247079" y="464552"/>
                    <a:pt x="248558" y="464552"/>
                    <a:pt x="251517" y="463225"/>
                  </a:cubicBezTo>
                  <a:cubicBezTo>
                    <a:pt x="267792" y="459243"/>
                    <a:pt x="276669" y="445970"/>
                    <a:pt x="273710" y="431370"/>
                  </a:cubicBezTo>
                  <a:lnTo>
                    <a:pt x="245599" y="326514"/>
                  </a:lnTo>
                  <a:lnTo>
                    <a:pt x="324013" y="452606"/>
                  </a:lnTo>
                  <a:cubicBezTo>
                    <a:pt x="329932" y="461898"/>
                    <a:pt x="338809" y="465879"/>
                    <a:pt x="350645" y="465879"/>
                  </a:cubicBezTo>
                  <a:cubicBezTo>
                    <a:pt x="355083" y="465879"/>
                    <a:pt x="361001" y="464552"/>
                    <a:pt x="365440" y="461898"/>
                  </a:cubicBezTo>
                  <a:cubicBezTo>
                    <a:pt x="380235" y="455261"/>
                    <a:pt x="384674" y="438006"/>
                    <a:pt x="377276" y="426061"/>
                  </a:cubicBezTo>
                  <a:lnTo>
                    <a:pt x="309218" y="315895"/>
                  </a:lnTo>
                  <a:lnTo>
                    <a:pt x="409825" y="412788"/>
                  </a:lnTo>
                  <a:cubicBezTo>
                    <a:pt x="415743" y="418097"/>
                    <a:pt x="423141" y="420751"/>
                    <a:pt x="432018" y="420751"/>
                  </a:cubicBezTo>
                  <a:cubicBezTo>
                    <a:pt x="439416" y="420751"/>
                    <a:pt x="446813" y="418097"/>
                    <a:pt x="452731" y="414115"/>
                  </a:cubicBezTo>
                  <a:cubicBezTo>
                    <a:pt x="464567" y="403497"/>
                    <a:pt x="464567" y="387569"/>
                    <a:pt x="454211" y="376951"/>
                  </a:cubicBezTo>
                  <a:lnTo>
                    <a:pt x="346206" y="273422"/>
                  </a:lnTo>
                  <a:lnTo>
                    <a:pt x="471965" y="349078"/>
                  </a:lnTo>
                  <a:cubicBezTo>
                    <a:pt x="476403" y="351732"/>
                    <a:pt x="482321" y="353060"/>
                    <a:pt x="488239" y="353060"/>
                  </a:cubicBezTo>
                  <a:cubicBezTo>
                    <a:pt x="497117" y="353060"/>
                    <a:pt x="507473" y="349078"/>
                    <a:pt x="513391" y="341114"/>
                  </a:cubicBezTo>
                  <a:cubicBezTo>
                    <a:pt x="522268" y="329168"/>
                    <a:pt x="519309" y="311914"/>
                    <a:pt x="505994" y="303950"/>
                  </a:cubicBezTo>
                  <a:lnTo>
                    <a:pt x="355083" y="213694"/>
                  </a:lnTo>
                  <a:cubicBezTo>
                    <a:pt x="341768" y="199094"/>
                    <a:pt x="331411" y="183166"/>
                    <a:pt x="322534" y="168566"/>
                  </a:cubicBezTo>
                  <a:cubicBezTo>
                    <a:pt x="322534" y="168566"/>
                    <a:pt x="324013" y="168566"/>
                    <a:pt x="324013" y="168566"/>
                  </a:cubicBezTo>
                  <a:cubicBezTo>
                    <a:pt x="368399" y="177857"/>
                    <a:pt x="420182" y="176530"/>
                    <a:pt x="455690" y="159275"/>
                  </a:cubicBezTo>
                  <a:cubicBezTo>
                    <a:pt x="469006" y="152639"/>
                    <a:pt x="473444" y="138038"/>
                    <a:pt x="466047" y="126093"/>
                  </a:cubicBezTo>
                  <a:cubicBezTo>
                    <a:pt x="458649" y="114147"/>
                    <a:pt x="442375" y="110165"/>
                    <a:pt x="429059" y="116802"/>
                  </a:cubicBezTo>
                  <a:cubicBezTo>
                    <a:pt x="412784" y="124765"/>
                    <a:pt x="380235" y="118129"/>
                    <a:pt x="346206" y="111493"/>
                  </a:cubicBezTo>
                  <a:cubicBezTo>
                    <a:pt x="303300" y="102201"/>
                    <a:pt x="252997" y="91583"/>
                    <a:pt x="202693" y="103529"/>
                  </a:cubicBezTo>
                  <a:lnTo>
                    <a:pt x="94689" y="0"/>
                  </a:lnTo>
                  <a:lnTo>
                    <a:pt x="0" y="79637"/>
                  </a:lnTo>
                  <a:lnTo>
                    <a:pt x="113923" y="188475"/>
                  </a:lnTo>
                  <a:cubicBezTo>
                    <a:pt x="90250" y="234931"/>
                    <a:pt x="156828" y="307932"/>
                    <a:pt x="184939" y="333150"/>
                  </a:cubicBezTo>
                  <a:close/>
                </a:path>
              </a:pathLst>
            </a:custGeom>
            <a:solidFill>
              <a:srgbClr val="0070C0"/>
            </a:solidFill>
            <a:ln w="14784" cap="flat">
              <a:noFill/>
              <a:prstDash val="solid"/>
              <a:miter/>
            </a:ln>
          </p:spPr>
          <p:txBody>
            <a:bodyPr rtlCol="0" anchor="ctr"/>
            <a:lstStyle/>
            <a:p>
              <a:endParaRPr lang="en-IN"/>
            </a:p>
          </p:txBody>
        </p:sp>
        <p:sp>
          <p:nvSpPr>
            <p:cNvPr id="25" name="Freeform: Shape 24">
              <a:extLst>
                <a:ext uri="{FF2B5EF4-FFF2-40B4-BE49-F238E27FC236}">
                  <a16:creationId xmlns:a16="http://schemas.microsoft.com/office/drawing/2014/main" id="{9C85C5CB-679B-4DEA-8EAD-A270C768A5A3}"/>
                </a:ext>
              </a:extLst>
            </p:cNvPr>
            <p:cNvSpPr/>
            <p:nvPr/>
          </p:nvSpPr>
          <p:spPr>
            <a:xfrm>
              <a:off x="4381142" y="3281036"/>
              <a:ext cx="503035" cy="464552"/>
            </a:xfrm>
            <a:custGeom>
              <a:avLst/>
              <a:gdLst>
                <a:gd name="connsiteX0" fmla="*/ 514027 w 503034"/>
                <a:gd name="connsiteY0" fmla="*/ 392049 h 464552"/>
                <a:gd name="connsiteX1" fmla="*/ 401584 w 503034"/>
                <a:gd name="connsiteY1" fmla="*/ 281884 h 464552"/>
                <a:gd name="connsiteX2" fmla="*/ 327608 w 503034"/>
                <a:gd name="connsiteY2" fmla="*/ 135882 h 464552"/>
                <a:gd name="connsiteX3" fmla="*/ 298018 w 503034"/>
                <a:gd name="connsiteY3" fmla="*/ 24389 h 464552"/>
                <a:gd name="connsiteX4" fmla="*/ 262510 w 503034"/>
                <a:gd name="connsiteY4" fmla="*/ 4480 h 464552"/>
                <a:gd name="connsiteX5" fmla="*/ 240317 w 503034"/>
                <a:gd name="connsiteY5" fmla="*/ 36335 h 464552"/>
                <a:gd name="connsiteX6" fmla="*/ 268428 w 503034"/>
                <a:gd name="connsiteY6" fmla="*/ 141191 h 464552"/>
                <a:gd name="connsiteX7" fmla="*/ 190013 w 503034"/>
                <a:gd name="connsiteY7" fmla="*/ 13771 h 464552"/>
                <a:gd name="connsiteX8" fmla="*/ 150067 w 503034"/>
                <a:gd name="connsiteY8" fmla="*/ 3153 h 464552"/>
                <a:gd name="connsiteX9" fmla="*/ 138230 w 503034"/>
                <a:gd name="connsiteY9" fmla="*/ 38989 h 464552"/>
                <a:gd name="connsiteX10" fmla="*/ 206288 w 503034"/>
                <a:gd name="connsiteY10" fmla="*/ 150482 h 464552"/>
                <a:gd name="connsiteX11" fmla="*/ 105681 w 503034"/>
                <a:gd name="connsiteY11" fmla="*/ 53590 h 464552"/>
                <a:gd name="connsiteX12" fmla="*/ 64255 w 503034"/>
                <a:gd name="connsiteY12" fmla="*/ 52262 h 464552"/>
                <a:gd name="connsiteX13" fmla="*/ 62775 w 503034"/>
                <a:gd name="connsiteY13" fmla="*/ 89427 h 464552"/>
                <a:gd name="connsiteX14" fmla="*/ 170780 w 503034"/>
                <a:gd name="connsiteY14" fmla="*/ 194283 h 464552"/>
                <a:gd name="connsiteX15" fmla="*/ 46501 w 503034"/>
                <a:gd name="connsiteY15" fmla="*/ 118627 h 464552"/>
                <a:gd name="connsiteX16" fmla="*/ 5074 w 503034"/>
                <a:gd name="connsiteY16" fmla="*/ 125263 h 464552"/>
                <a:gd name="connsiteX17" fmla="*/ 12472 w 503034"/>
                <a:gd name="connsiteY17" fmla="*/ 162428 h 464552"/>
                <a:gd name="connsiteX18" fmla="*/ 161903 w 503034"/>
                <a:gd name="connsiteY18" fmla="*/ 254011 h 464552"/>
                <a:gd name="connsiteX19" fmla="*/ 194452 w 503034"/>
                <a:gd name="connsiteY19" fmla="*/ 299139 h 464552"/>
                <a:gd name="connsiteX20" fmla="*/ 192972 w 503034"/>
                <a:gd name="connsiteY20" fmla="*/ 299139 h 464552"/>
                <a:gd name="connsiteX21" fmla="*/ 61296 w 503034"/>
                <a:gd name="connsiteY21" fmla="*/ 308430 h 464552"/>
                <a:gd name="connsiteX22" fmla="*/ 49460 w 503034"/>
                <a:gd name="connsiteY22" fmla="*/ 341612 h 464552"/>
                <a:gd name="connsiteX23" fmla="*/ 86448 w 503034"/>
                <a:gd name="connsiteY23" fmla="*/ 352230 h 464552"/>
                <a:gd name="connsiteX24" fmla="*/ 169300 w 503034"/>
                <a:gd name="connsiteY24" fmla="*/ 358867 h 464552"/>
                <a:gd name="connsiteX25" fmla="*/ 312813 w 503034"/>
                <a:gd name="connsiteY25" fmla="*/ 368158 h 464552"/>
                <a:gd name="connsiteX26" fmla="*/ 419338 w 503034"/>
                <a:gd name="connsiteY26" fmla="*/ 471687 h 464552"/>
                <a:gd name="connsiteX27" fmla="*/ 514027 w 503034"/>
                <a:gd name="connsiteY27" fmla="*/ 392049 h 46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3034" h="464552">
                  <a:moveTo>
                    <a:pt x="514027" y="392049"/>
                  </a:moveTo>
                  <a:lnTo>
                    <a:pt x="401584" y="281884"/>
                  </a:lnTo>
                  <a:cubicBezTo>
                    <a:pt x="420818" y="235429"/>
                    <a:pt x="354239" y="162428"/>
                    <a:pt x="327608" y="135882"/>
                  </a:cubicBezTo>
                  <a:lnTo>
                    <a:pt x="298018" y="24389"/>
                  </a:lnTo>
                  <a:cubicBezTo>
                    <a:pt x="293579" y="9789"/>
                    <a:pt x="278784" y="1825"/>
                    <a:pt x="262510" y="4480"/>
                  </a:cubicBezTo>
                  <a:cubicBezTo>
                    <a:pt x="246235" y="8462"/>
                    <a:pt x="237358" y="21735"/>
                    <a:pt x="240317" y="36335"/>
                  </a:cubicBezTo>
                  <a:lnTo>
                    <a:pt x="268428" y="141191"/>
                  </a:lnTo>
                  <a:lnTo>
                    <a:pt x="190013" y="13771"/>
                  </a:lnTo>
                  <a:cubicBezTo>
                    <a:pt x="182616" y="498"/>
                    <a:pt x="164862" y="-3484"/>
                    <a:pt x="150067" y="3153"/>
                  </a:cubicBezTo>
                  <a:cubicBezTo>
                    <a:pt x="135271" y="9789"/>
                    <a:pt x="130833" y="25717"/>
                    <a:pt x="138230" y="38989"/>
                  </a:cubicBezTo>
                  <a:lnTo>
                    <a:pt x="206288" y="150482"/>
                  </a:lnTo>
                  <a:lnTo>
                    <a:pt x="105681" y="53590"/>
                  </a:lnTo>
                  <a:cubicBezTo>
                    <a:pt x="93845" y="42971"/>
                    <a:pt x="76091" y="41644"/>
                    <a:pt x="64255" y="52262"/>
                  </a:cubicBezTo>
                  <a:cubicBezTo>
                    <a:pt x="52419" y="62881"/>
                    <a:pt x="50939" y="78808"/>
                    <a:pt x="62775" y="89427"/>
                  </a:cubicBezTo>
                  <a:lnTo>
                    <a:pt x="170780" y="194283"/>
                  </a:lnTo>
                  <a:lnTo>
                    <a:pt x="46501" y="118627"/>
                  </a:lnTo>
                  <a:cubicBezTo>
                    <a:pt x="33185" y="110663"/>
                    <a:pt x="13951" y="113318"/>
                    <a:pt x="5074" y="125263"/>
                  </a:cubicBezTo>
                  <a:cubicBezTo>
                    <a:pt x="-3803" y="137209"/>
                    <a:pt x="-844" y="154464"/>
                    <a:pt x="12472" y="162428"/>
                  </a:cubicBezTo>
                  <a:lnTo>
                    <a:pt x="161903" y="254011"/>
                  </a:lnTo>
                  <a:cubicBezTo>
                    <a:pt x="175218" y="268611"/>
                    <a:pt x="185575" y="284538"/>
                    <a:pt x="194452" y="299139"/>
                  </a:cubicBezTo>
                  <a:cubicBezTo>
                    <a:pt x="194452" y="299139"/>
                    <a:pt x="192972" y="299139"/>
                    <a:pt x="192972" y="299139"/>
                  </a:cubicBezTo>
                  <a:cubicBezTo>
                    <a:pt x="148587" y="289848"/>
                    <a:pt x="96804" y="291175"/>
                    <a:pt x="61296" y="308430"/>
                  </a:cubicBezTo>
                  <a:cubicBezTo>
                    <a:pt x="47980" y="315066"/>
                    <a:pt x="42062" y="329666"/>
                    <a:pt x="49460" y="341612"/>
                  </a:cubicBezTo>
                  <a:cubicBezTo>
                    <a:pt x="56857" y="353558"/>
                    <a:pt x="73132" y="358867"/>
                    <a:pt x="86448" y="352230"/>
                  </a:cubicBezTo>
                  <a:cubicBezTo>
                    <a:pt x="102722" y="344267"/>
                    <a:pt x="135271" y="350903"/>
                    <a:pt x="169300" y="358867"/>
                  </a:cubicBezTo>
                  <a:cubicBezTo>
                    <a:pt x="212206" y="368158"/>
                    <a:pt x="262510" y="378776"/>
                    <a:pt x="312813" y="368158"/>
                  </a:cubicBezTo>
                  <a:lnTo>
                    <a:pt x="419338" y="471687"/>
                  </a:lnTo>
                  <a:lnTo>
                    <a:pt x="514027" y="392049"/>
                  </a:lnTo>
                  <a:close/>
                </a:path>
              </a:pathLst>
            </a:custGeom>
            <a:solidFill>
              <a:srgbClr val="E965A7"/>
            </a:solidFill>
            <a:ln w="14784" cap="flat">
              <a:no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A875E07D-5536-4C8D-93A4-5210F2E624D6}"/>
                </a:ext>
              </a:extLst>
            </p:cNvPr>
            <p:cNvSpPr/>
            <p:nvPr/>
          </p:nvSpPr>
          <p:spPr>
            <a:xfrm>
              <a:off x="4255645" y="2818309"/>
              <a:ext cx="488239" cy="477825"/>
            </a:xfrm>
            <a:custGeom>
              <a:avLst/>
              <a:gdLst>
                <a:gd name="connsiteX0" fmla="*/ 31444 w 488239"/>
                <a:gd name="connsiteY0" fmla="*/ 286695 h 477825"/>
                <a:gd name="connsiteX1" fmla="*/ 41801 w 488239"/>
                <a:gd name="connsiteY1" fmla="*/ 285368 h 477825"/>
                <a:gd name="connsiteX2" fmla="*/ 154244 w 488239"/>
                <a:gd name="connsiteY2" fmla="*/ 249531 h 477825"/>
                <a:gd name="connsiteX3" fmla="*/ 21087 w 488239"/>
                <a:gd name="connsiteY3" fmla="*/ 331823 h 477825"/>
                <a:gd name="connsiteX4" fmla="*/ 13690 w 488239"/>
                <a:gd name="connsiteY4" fmla="*/ 368987 h 477825"/>
                <a:gd name="connsiteX5" fmla="*/ 37362 w 488239"/>
                <a:gd name="connsiteY5" fmla="*/ 380933 h 477825"/>
                <a:gd name="connsiteX6" fmla="*/ 53637 w 488239"/>
                <a:gd name="connsiteY6" fmla="*/ 375624 h 477825"/>
                <a:gd name="connsiteX7" fmla="*/ 169039 w 488239"/>
                <a:gd name="connsiteY7" fmla="*/ 303950 h 477825"/>
                <a:gd name="connsiteX8" fmla="*/ 71391 w 488239"/>
                <a:gd name="connsiteY8" fmla="*/ 403497 h 477825"/>
                <a:gd name="connsiteX9" fmla="*/ 74350 w 488239"/>
                <a:gd name="connsiteY9" fmla="*/ 440661 h 477825"/>
                <a:gd name="connsiteX10" fmla="*/ 93584 w 488239"/>
                <a:gd name="connsiteY10" fmla="*/ 447297 h 477825"/>
                <a:gd name="connsiteX11" fmla="*/ 115776 w 488239"/>
                <a:gd name="connsiteY11" fmla="*/ 438006 h 477825"/>
                <a:gd name="connsiteX12" fmla="*/ 220822 w 488239"/>
                <a:gd name="connsiteY12" fmla="*/ 330496 h 477825"/>
                <a:gd name="connsiteX13" fmla="*/ 149805 w 488239"/>
                <a:gd name="connsiteY13" fmla="*/ 449952 h 477825"/>
                <a:gd name="connsiteX14" fmla="*/ 161641 w 488239"/>
                <a:gd name="connsiteY14" fmla="*/ 485789 h 477825"/>
                <a:gd name="connsiteX15" fmla="*/ 174957 w 488239"/>
                <a:gd name="connsiteY15" fmla="*/ 488443 h 477825"/>
                <a:gd name="connsiteX16" fmla="*/ 201588 w 488239"/>
                <a:gd name="connsiteY16" fmla="*/ 473843 h 477825"/>
                <a:gd name="connsiteX17" fmla="*/ 287400 w 488239"/>
                <a:gd name="connsiteY17" fmla="*/ 330496 h 477825"/>
                <a:gd name="connsiteX18" fmla="*/ 334744 w 488239"/>
                <a:gd name="connsiteY18" fmla="*/ 297313 h 477825"/>
                <a:gd name="connsiteX19" fmla="*/ 334744 w 488239"/>
                <a:gd name="connsiteY19" fmla="*/ 298641 h 477825"/>
                <a:gd name="connsiteX20" fmla="*/ 358417 w 488239"/>
                <a:gd name="connsiteY20" fmla="*/ 415442 h 477825"/>
                <a:gd name="connsiteX21" fmla="*/ 396884 w 488239"/>
                <a:gd name="connsiteY21" fmla="*/ 422079 h 477825"/>
                <a:gd name="connsiteX22" fmla="*/ 404281 w 488239"/>
                <a:gd name="connsiteY22" fmla="*/ 387569 h 477825"/>
                <a:gd name="connsiteX23" fmla="*/ 402802 w 488239"/>
                <a:gd name="connsiteY23" fmla="*/ 311914 h 477825"/>
                <a:gd name="connsiteX24" fmla="*/ 398363 w 488239"/>
                <a:gd name="connsiteY24" fmla="*/ 183166 h 477825"/>
                <a:gd name="connsiteX25" fmla="*/ 501929 w 488239"/>
                <a:gd name="connsiteY25" fmla="*/ 76983 h 477825"/>
                <a:gd name="connsiteX26" fmla="*/ 404281 w 488239"/>
                <a:gd name="connsiteY26" fmla="*/ 0 h 477825"/>
                <a:gd name="connsiteX27" fmla="*/ 294797 w 488239"/>
                <a:gd name="connsiteY27" fmla="*/ 112820 h 477825"/>
                <a:gd name="connsiteX28" fmla="*/ 140928 w 488239"/>
                <a:gd name="connsiteY28" fmla="*/ 193785 h 477825"/>
                <a:gd name="connsiteX29" fmla="*/ 19608 w 488239"/>
                <a:gd name="connsiteY29" fmla="*/ 232276 h 477825"/>
                <a:gd name="connsiteX30" fmla="*/ 1854 w 488239"/>
                <a:gd name="connsiteY30" fmla="*/ 266786 h 477825"/>
                <a:gd name="connsiteX31" fmla="*/ 31444 w 488239"/>
                <a:gd name="connsiteY31" fmla="*/ 286695 h 47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239" h="477825">
                  <a:moveTo>
                    <a:pt x="31444" y="286695"/>
                  </a:moveTo>
                  <a:cubicBezTo>
                    <a:pt x="34403" y="286695"/>
                    <a:pt x="37362" y="286695"/>
                    <a:pt x="41801" y="285368"/>
                  </a:cubicBezTo>
                  <a:lnTo>
                    <a:pt x="154244" y="249531"/>
                  </a:lnTo>
                  <a:lnTo>
                    <a:pt x="21087" y="331823"/>
                  </a:lnTo>
                  <a:cubicBezTo>
                    <a:pt x="7772" y="339787"/>
                    <a:pt x="4813" y="357041"/>
                    <a:pt x="13690" y="368987"/>
                  </a:cubicBezTo>
                  <a:cubicBezTo>
                    <a:pt x="19608" y="376951"/>
                    <a:pt x="28485" y="380933"/>
                    <a:pt x="37362" y="380933"/>
                  </a:cubicBezTo>
                  <a:cubicBezTo>
                    <a:pt x="43280" y="380933"/>
                    <a:pt x="49198" y="379605"/>
                    <a:pt x="53637" y="375624"/>
                  </a:cubicBezTo>
                  <a:lnTo>
                    <a:pt x="169039" y="303950"/>
                  </a:lnTo>
                  <a:lnTo>
                    <a:pt x="71391" y="403497"/>
                  </a:lnTo>
                  <a:cubicBezTo>
                    <a:pt x="61034" y="414115"/>
                    <a:pt x="62514" y="431370"/>
                    <a:pt x="74350" y="440661"/>
                  </a:cubicBezTo>
                  <a:cubicBezTo>
                    <a:pt x="80268" y="444643"/>
                    <a:pt x="86186" y="447297"/>
                    <a:pt x="93584" y="447297"/>
                  </a:cubicBezTo>
                  <a:cubicBezTo>
                    <a:pt x="102461" y="447297"/>
                    <a:pt x="109858" y="444643"/>
                    <a:pt x="115776" y="438006"/>
                  </a:cubicBezTo>
                  <a:lnTo>
                    <a:pt x="220822" y="330496"/>
                  </a:lnTo>
                  <a:lnTo>
                    <a:pt x="149805" y="449952"/>
                  </a:lnTo>
                  <a:cubicBezTo>
                    <a:pt x="142407" y="463225"/>
                    <a:pt x="146846" y="479152"/>
                    <a:pt x="161641" y="485789"/>
                  </a:cubicBezTo>
                  <a:cubicBezTo>
                    <a:pt x="166080" y="488443"/>
                    <a:pt x="170518" y="488443"/>
                    <a:pt x="174957" y="488443"/>
                  </a:cubicBezTo>
                  <a:cubicBezTo>
                    <a:pt x="185313" y="488443"/>
                    <a:pt x="195670" y="483134"/>
                    <a:pt x="201588" y="473843"/>
                  </a:cubicBezTo>
                  <a:lnTo>
                    <a:pt x="287400" y="330496"/>
                  </a:lnTo>
                  <a:cubicBezTo>
                    <a:pt x="302195" y="317223"/>
                    <a:pt x="318470" y="306604"/>
                    <a:pt x="334744" y="297313"/>
                  </a:cubicBezTo>
                  <a:cubicBezTo>
                    <a:pt x="334744" y="297313"/>
                    <a:pt x="334744" y="298641"/>
                    <a:pt x="334744" y="298641"/>
                  </a:cubicBezTo>
                  <a:cubicBezTo>
                    <a:pt x="328826" y="339787"/>
                    <a:pt x="336224" y="386242"/>
                    <a:pt x="358417" y="415442"/>
                  </a:cubicBezTo>
                  <a:cubicBezTo>
                    <a:pt x="367294" y="427388"/>
                    <a:pt x="383568" y="430043"/>
                    <a:pt x="396884" y="422079"/>
                  </a:cubicBezTo>
                  <a:cubicBezTo>
                    <a:pt x="410199" y="414115"/>
                    <a:pt x="413158" y="399515"/>
                    <a:pt x="404281" y="387569"/>
                  </a:cubicBezTo>
                  <a:cubicBezTo>
                    <a:pt x="393925" y="372969"/>
                    <a:pt x="398363" y="343769"/>
                    <a:pt x="402802" y="311914"/>
                  </a:cubicBezTo>
                  <a:cubicBezTo>
                    <a:pt x="408720" y="273422"/>
                    <a:pt x="414638" y="226967"/>
                    <a:pt x="398363" y="183166"/>
                  </a:cubicBezTo>
                  <a:lnTo>
                    <a:pt x="501929" y="76983"/>
                  </a:lnTo>
                  <a:lnTo>
                    <a:pt x="404281" y="0"/>
                  </a:lnTo>
                  <a:lnTo>
                    <a:pt x="294797" y="112820"/>
                  </a:lnTo>
                  <a:cubicBezTo>
                    <a:pt x="241535" y="100874"/>
                    <a:pt x="167559" y="168566"/>
                    <a:pt x="140928" y="193785"/>
                  </a:cubicBezTo>
                  <a:lnTo>
                    <a:pt x="19608" y="232276"/>
                  </a:lnTo>
                  <a:cubicBezTo>
                    <a:pt x="4813" y="237585"/>
                    <a:pt x="-4064" y="252185"/>
                    <a:pt x="1854" y="266786"/>
                  </a:cubicBezTo>
                  <a:cubicBezTo>
                    <a:pt x="7772" y="280059"/>
                    <a:pt x="19608" y="286695"/>
                    <a:pt x="31444" y="286695"/>
                  </a:cubicBezTo>
                  <a:close/>
                </a:path>
              </a:pathLst>
            </a:custGeom>
            <a:solidFill>
              <a:schemeClr val="accent2">
                <a:lumMod val="50000"/>
                <a:lumOff val="50000"/>
              </a:schemeClr>
            </a:solidFill>
            <a:ln w="14784" cap="flat">
              <a:noFill/>
              <a:prstDash val="solid"/>
              <a:miter/>
            </a:ln>
          </p:spPr>
          <p:txBody>
            <a:bodyPr rtlCol="0" anchor="ctr"/>
            <a:lstStyle/>
            <a:p>
              <a:endParaRPr lang="en-IN"/>
            </a:p>
          </p:txBody>
        </p:sp>
      </p:grpSp>
      <p:sp>
        <p:nvSpPr>
          <p:cNvPr id="27" name="Graphic 13" descr="Connections">
            <a:extLst>
              <a:ext uri="{FF2B5EF4-FFF2-40B4-BE49-F238E27FC236}">
                <a16:creationId xmlns:a16="http://schemas.microsoft.com/office/drawing/2014/main" id="{83720088-B619-452F-B138-EF9FF71DD3B0}"/>
              </a:ext>
            </a:extLst>
          </p:cNvPr>
          <p:cNvSpPr/>
          <p:nvPr/>
        </p:nvSpPr>
        <p:spPr>
          <a:xfrm>
            <a:off x="750006" y="2845803"/>
            <a:ext cx="1077177" cy="966755"/>
          </a:xfrm>
          <a:custGeom>
            <a:avLst/>
            <a:gdLst>
              <a:gd name="connsiteX0" fmla="*/ 1101470 w 1215908"/>
              <a:gd name="connsiteY0" fmla="*/ 435594 h 1104829"/>
              <a:gd name="connsiteX1" fmla="*/ 1088595 w 1215908"/>
              <a:gd name="connsiteY1" fmla="*/ 435594 h 1104829"/>
              <a:gd name="connsiteX2" fmla="*/ 1051403 w 1215908"/>
              <a:gd name="connsiteY2" fmla="*/ 335155 h 1104829"/>
              <a:gd name="connsiteX3" fmla="*/ 1120066 w 1215908"/>
              <a:gd name="connsiteY3" fmla="*/ 91231 h 1104829"/>
              <a:gd name="connsiteX4" fmla="*/ 876884 w 1215908"/>
              <a:gd name="connsiteY4" fmla="*/ 22359 h 1104829"/>
              <a:gd name="connsiteX5" fmla="*/ 792486 w 1215908"/>
              <a:gd name="connsiteY5" fmla="*/ 131407 h 1104829"/>
              <a:gd name="connsiteX6" fmla="*/ 659451 w 1215908"/>
              <a:gd name="connsiteY6" fmla="*/ 117058 h 1104829"/>
              <a:gd name="connsiteX7" fmla="*/ 527847 w 1215908"/>
              <a:gd name="connsiteY7" fmla="*/ 19489 h 1104829"/>
              <a:gd name="connsiteX8" fmla="*/ 429144 w 1215908"/>
              <a:gd name="connsiteY8" fmla="*/ 134277 h 1104829"/>
              <a:gd name="connsiteX9" fmla="*/ 444879 w 1215908"/>
              <a:gd name="connsiteY9" fmla="*/ 193105 h 1104829"/>
              <a:gd name="connsiteX10" fmla="*/ 284666 w 1215908"/>
              <a:gd name="connsiteY10" fmla="*/ 350938 h 1104829"/>
              <a:gd name="connsiteX11" fmla="*/ 178810 w 1215908"/>
              <a:gd name="connsiteY11" fmla="*/ 315067 h 1104829"/>
              <a:gd name="connsiteX12" fmla="*/ 0 w 1215908"/>
              <a:gd name="connsiteY12" fmla="*/ 494422 h 1104829"/>
              <a:gd name="connsiteX13" fmla="*/ 178810 w 1215908"/>
              <a:gd name="connsiteY13" fmla="*/ 673778 h 1104829"/>
              <a:gd name="connsiteX14" fmla="*/ 214572 w 1215908"/>
              <a:gd name="connsiteY14" fmla="*/ 889004 h 1104829"/>
              <a:gd name="connsiteX15" fmla="*/ 154492 w 1215908"/>
              <a:gd name="connsiteY15" fmla="*/ 1042533 h 1104829"/>
              <a:gd name="connsiteX16" fmla="*/ 307553 w 1215908"/>
              <a:gd name="connsiteY16" fmla="*/ 1102796 h 1104829"/>
              <a:gd name="connsiteX17" fmla="*/ 373355 w 1215908"/>
              <a:gd name="connsiteY17" fmla="*/ 962182 h 1104829"/>
              <a:gd name="connsiteX18" fmla="*/ 499238 w 1215908"/>
              <a:gd name="connsiteY18" fmla="*/ 896179 h 1104829"/>
              <a:gd name="connsiteX19" fmla="*/ 812513 w 1215908"/>
              <a:gd name="connsiteY19" fmla="*/ 911962 h 1104829"/>
              <a:gd name="connsiteX20" fmla="*/ 885467 w 1215908"/>
              <a:gd name="connsiteY20" fmla="*/ 748390 h 1104829"/>
              <a:gd name="connsiteX21" fmla="*/ 879745 w 1215908"/>
              <a:gd name="connsiteY21" fmla="*/ 699605 h 1104829"/>
              <a:gd name="connsiteX22" fmla="*/ 1018502 w 1215908"/>
              <a:gd name="connsiteY22" fmla="*/ 627863 h 1104829"/>
              <a:gd name="connsiteX23" fmla="*/ 1183007 w 1215908"/>
              <a:gd name="connsiteY23" fmla="*/ 637907 h 1104829"/>
              <a:gd name="connsiteX24" fmla="*/ 1193021 w 1215908"/>
              <a:gd name="connsiteY24" fmla="*/ 472900 h 1104829"/>
              <a:gd name="connsiteX25" fmla="*/ 1101470 w 1215908"/>
              <a:gd name="connsiteY25" fmla="*/ 435594 h 1104829"/>
              <a:gd name="connsiteX26" fmla="*/ 1101470 w 1215908"/>
              <a:gd name="connsiteY26" fmla="*/ 435594 h 1104829"/>
              <a:gd name="connsiteX27" fmla="*/ 1101470 w 1215908"/>
              <a:gd name="connsiteY27" fmla="*/ 478639 h 1104829"/>
              <a:gd name="connsiteX28" fmla="*/ 1134371 w 1215908"/>
              <a:gd name="connsiteY28" fmla="*/ 511641 h 1104829"/>
              <a:gd name="connsiteX29" fmla="*/ 1101470 w 1215908"/>
              <a:gd name="connsiteY29" fmla="*/ 544642 h 1104829"/>
              <a:gd name="connsiteX30" fmla="*/ 1068569 w 1215908"/>
              <a:gd name="connsiteY30" fmla="*/ 511641 h 1104829"/>
              <a:gd name="connsiteX31" fmla="*/ 1068569 w 1215908"/>
              <a:gd name="connsiteY31" fmla="*/ 511641 h 1104829"/>
              <a:gd name="connsiteX32" fmla="*/ 1101470 w 1215908"/>
              <a:gd name="connsiteY32" fmla="*/ 478639 h 1104829"/>
              <a:gd name="connsiteX33" fmla="*/ 1101470 w 1215908"/>
              <a:gd name="connsiteY33" fmla="*/ 478639 h 1104829"/>
              <a:gd name="connsiteX34" fmla="*/ 964144 w 1215908"/>
              <a:gd name="connsiteY34" fmla="*/ 69709 h 1104829"/>
              <a:gd name="connsiteX35" fmla="*/ 1014211 w 1215908"/>
              <a:gd name="connsiteY35" fmla="*/ 119928 h 1104829"/>
              <a:gd name="connsiteX36" fmla="*/ 964144 w 1215908"/>
              <a:gd name="connsiteY36" fmla="*/ 170148 h 1104829"/>
              <a:gd name="connsiteX37" fmla="*/ 914077 w 1215908"/>
              <a:gd name="connsiteY37" fmla="*/ 119928 h 1104829"/>
              <a:gd name="connsiteX38" fmla="*/ 914077 w 1215908"/>
              <a:gd name="connsiteY38" fmla="*/ 119928 h 1104829"/>
              <a:gd name="connsiteX39" fmla="*/ 964144 w 1215908"/>
              <a:gd name="connsiteY39" fmla="*/ 69709 h 1104829"/>
              <a:gd name="connsiteX40" fmla="*/ 862580 w 1215908"/>
              <a:gd name="connsiteY40" fmla="*/ 233281 h 1104829"/>
              <a:gd name="connsiteX41" fmla="*/ 872593 w 1215908"/>
              <a:gd name="connsiteY41" fmla="*/ 213193 h 1104829"/>
              <a:gd name="connsiteX42" fmla="*/ 921229 w 1215908"/>
              <a:gd name="connsiteY42" fmla="*/ 190236 h 1104829"/>
              <a:gd name="connsiteX43" fmla="*/ 962713 w 1215908"/>
              <a:gd name="connsiteY43" fmla="*/ 184496 h 1104829"/>
              <a:gd name="connsiteX44" fmla="*/ 1004197 w 1215908"/>
              <a:gd name="connsiteY44" fmla="*/ 190236 h 1104829"/>
              <a:gd name="connsiteX45" fmla="*/ 1052833 w 1215908"/>
              <a:gd name="connsiteY45" fmla="*/ 214628 h 1104829"/>
              <a:gd name="connsiteX46" fmla="*/ 1062847 w 1215908"/>
              <a:gd name="connsiteY46" fmla="*/ 234716 h 1104829"/>
              <a:gd name="connsiteX47" fmla="*/ 1062847 w 1215908"/>
              <a:gd name="connsiteY47" fmla="*/ 273456 h 1104829"/>
              <a:gd name="connsiteX48" fmla="*/ 862580 w 1215908"/>
              <a:gd name="connsiteY48" fmla="*/ 273456 h 1104829"/>
              <a:gd name="connsiteX49" fmla="*/ 862580 w 1215908"/>
              <a:gd name="connsiteY49" fmla="*/ 233281 h 1104829"/>
              <a:gd name="connsiteX50" fmla="*/ 543583 w 1215908"/>
              <a:gd name="connsiteY50" fmla="*/ 61100 h 1104829"/>
              <a:gd name="connsiteX51" fmla="*/ 576484 w 1215908"/>
              <a:gd name="connsiteY51" fmla="*/ 94101 h 1104829"/>
              <a:gd name="connsiteX52" fmla="*/ 543583 w 1215908"/>
              <a:gd name="connsiteY52" fmla="*/ 127102 h 1104829"/>
              <a:gd name="connsiteX53" fmla="*/ 510681 w 1215908"/>
              <a:gd name="connsiteY53" fmla="*/ 94101 h 1104829"/>
              <a:gd name="connsiteX54" fmla="*/ 510681 w 1215908"/>
              <a:gd name="connsiteY54" fmla="*/ 94101 h 1104829"/>
              <a:gd name="connsiteX55" fmla="*/ 543583 w 1215908"/>
              <a:gd name="connsiteY55" fmla="*/ 61100 h 1104829"/>
              <a:gd name="connsiteX56" fmla="*/ 543583 w 1215908"/>
              <a:gd name="connsiteY56" fmla="*/ 61100 h 1104829"/>
              <a:gd name="connsiteX57" fmla="*/ 476350 w 1215908"/>
              <a:gd name="connsiteY57" fmla="*/ 168713 h 1104829"/>
              <a:gd name="connsiteX58" fmla="*/ 483502 w 1215908"/>
              <a:gd name="connsiteY58" fmla="*/ 155799 h 1104829"/>
              <a:gd name="connsiteX59" fmla="*/ 516403 w 1215908"/>
              <a:gd name="connsiteY59" fmla="*/ 141451 h 1104829"/>
              <a:gd name="connsiteX60" fmla="*/ 543583 w 1215908"/>
              <a:gd name="connsiteY60" fmla="*/ 137146 h 1104829"/>
              <a:gd name="connsiteX61" fmla="*/ 570762 w 1215908"/>
              <a:gd name="connsiteY61" fmla="*/ 141451 h 1104829"/>
              <a:gd name="connsiteX62" fmla="*/ 602232 w 1215908"/>
              <a:gd name="connsiteY62" fmla="*/ 157234 h 1104829"/>
              <a:gd name="connsiteX63" fmla="*/ 609385 w 1215908"/>
              <a:gd name="connsiteY63" fmla="*/ 170148 h 1104829"/>
              <a:gd name="connsiteX64" fmla="*/ 609385 w 1215908"/>
              <a:gd name="connsiteY64" fmla="*/ 195975 h 1104829"/>
              <a:gd name="connsiteX65" fmla="*/ 477780 w 1215908"/>
              <a:gd name="connsiteY65" fmla="*/ 195975 h 1104829"/>
              <a:gd name="connsiteX66" fmla="*/ 477780 w 1215908"/>
              <a:gd name="connsiteY66" fmla="*/ 168713 h 1104829"/>
              <a:gd name="connsiteX67" fmla="*/ 175949 w 1215908"/>
              <a:gd name="connsiteY67" fmla="*/ 385374 h 1104829"/>
              <a:gd name="connsiteX68" fmla="*/ 226016 w 1215908"/>
              <a:gd name="connsiteY68" fmla="*/ 435594 h 1104829"/>
              <a:gd name="connsiteX69" fmla="*/ 175949 w 1215908"/>
              <a:gd name="connsiteY69" fmla="*/ 485813 h 1104829"/>
              <a:gd name="connsiteX70" fmla="*/ 125882 w 1215908"/>
              <a:gd name="connsiteY70" fmla="*/ 435594 h 1104829"/>
              <a:gd name="connsiteX71" fmla="*/ 125882 w 1215908"/>
              <a:gd name="connsiteY71" fmla="*/ 435594 h 1104829"/>
              <a:gd name="connsiteX72" fmla="*/ 175949 w 1215908"/>
              <a:gd name="connsiteY72" fmla="*/ 385374 h 1104829"/>
              <a:gd name="connsiteX73" fmla="*/ 175949 w 1215908"/>
              <a:gd name="connsiteY73" fmla="*/ 385374 h 1104829"/>
              <a:gd name="connsiteX74" fmla="*/ 75815 w 1215908"/>
              <a:gd name="connsiteY74" fmla="*/ 587687 h 1104829"/>
              <a:gd name="connsiteX75" fmla="*/ 75815 w 1215908"/>
              <a:gd name="connsiteY75" fmla="*/ 548946 h 1104829"/>
              <a:gd name="connsiteX76" fmla="*/ 85829 w 1215908"/>
              <a:gd name="connsiteY76" fmla="*/ 528859 h 1104829"/>
              <a:gd name="connsiteX77" fmla="*/ 134465 w 1215908"/>
              <a:gd name="connsiteY77" fmla="*/ 505901 h 1104829"/>
              <a:gd name="connsiteX78" fmla="*/ 175949 w 1215908"/>
              <a:gd name="connsiteY78" fmla="*/ 500162 h 1104829"/>
              <a:gd name="connsiteX79" fmla="*/ 217433 w 1215908"/>
              <a:gd name="connsiteY79" fmla="*/ 505901 h 1104829"/>
              <a:gd name="connsiteX80" fmla="*/ 266069 w 1215908"/>
              <a:gd name="connsiteY80" fmla="*/ 530294 h 1104829"/>
              <a:gd name="connsiteX81" fmla="*/ 276083 w 1215908"/>
              <a:gd name="connsiteY81" fmla="*/ 550381 h 1104829"/>
              <a:gd name="connsiteX82" fmla="*/ 276083 w 1215908"/>
              <a:gd name="connsiteY82" fmla="*/ 589122 h 1104829"/>
              <a:gd name="connsiteX83" fmla="*/ 75815 w 1215908"/>
              <a:gd name="connsiteY83" fmla="*/ 587687 h 1104829"/>
              <a:gd name="connsiteX84" fmla="*/ 323289 w 1215908"/>
              <a:gd name="connsiteY84" fmla="*/ 1055446 h 1104829"/>
              <a:gd name="connsiteX85" fmla="*/ 190254 w 1215908"/>
              <a:gd name="connsiteY85" fmla="*/ 1055446 h 1104829"/>
              <a:gd name="connsiteX86" fmla="*/ 190254 w 1215908"/>
              <a:gd name="connsiteY86" fmla="*/ 1029619 h 1104829"/>
              <a:gd name="connsiteX87" fmla="*/ 197406 w 1215908"/>
              <a:gd name="connsiteY87" fmla="*/ 1016706 h 1104829"/>
              <a:gd name="connsiteX88" fmla="*/ 230307 w 1215908"/>
              <a:gd name="connsiteY88" fmla="*/ 1000922 h 1104829"/>
              <a:gd name="connsiteX89" fmla="*/ 257486 w 1215908"/>
              <a:gd name="connsiteY89" fmla="*/ 996618 h 1104829"/>
              <a:gd name="connsiteX90" fmla="*/ 284666 w 1215908"/>
              <a:gd name="connsiteY90" fmla="*/ 1000922 h 1104829"/>
              <a:gd name="connsiteX91" fmla="*/ 316136 w 1215908"/>
              <a:gd name="connsiteY91" fmla="*/ 1016706 h 1104829"/>
              <a:gd name="connsiteX92" fmla="*/ 323289 w 1215908"/>
              <a:gd name="connsiteY92" fmla="*/ 1029619 h 1104829"/>
              <a:gd name="connsiteX93" fmla="*/ 323289 w 1215908"/>
              <a:gd name="connsiteY93" fmla="*/ 1055446 h 1104829"/>
              <a:gd name="connsiteX94" fmla="*/ 223155 w 1215908"/>
              <a:gd name="connsiteY94" fmla="*/ 955007 h 1104829"/>
              <a:gd name="connsiteX95" fmla="*/ 256056 w 1215908"/>
              <a:gd name="connsiteY95" fmla="*/ 922006 h 1104829"/>
              <a:gd name="connsiteX96" fmla="*/ 288957 w 1215908"/>
              <a:gd name="connsiteY96" fmla="*/ 955007 h 1104829"/>
              <a:gd name="connsiteX97" fmla="*/ 256056 w 1215908"/>
              <a:gd name="connsiteY97" fmla="*/ 988009 h 1104829"/>
              <a:gd name="connsiteX98" fmla="*/ 223155 w 1215908"/>
              <a:gd name="connsiteY98" fmla="*/ 955007 h 1104829"/>
              <a:gd name="connsiteX99" fmla="*/ 223155 w 1215908"/>
              <a:gd name="connsiteY99" fmla="*/ 955007 h 1104829"/>
              <a:gd name="connsiteX100" fmla="*/ 337593 w 1215908"/>
              <a:gd name="connsiteY100" fmla="*/ 914832 h 1104829"/>
              <a:gd name="connsiteX101" fmla="*/ 267500 w 1215908"/>
              <a:gd name="connsiteY101" fmla="*/ 881830 h 1104829"/>
              <a:gd name="connsiteX102" fmla="*/ 231738 w 1215908"/>
              <a:gd name="connsiteY102" fmla="*/ 666604 h 1104829"/>
              <a:gd name="connsiteX103" fmla="*/ 317567 w 1215908"/>
              <a:gd name="connsiteY103" fmla="*/ 604905 h 1104829"/>
              <a:gd name="connsiteX104" fmla="*/ 450601 w 1215908"/>
              <a:gd name="connsiteY104" fmla="*/ 675213 h 1104829"/>
              <a:gd name="connsiteX105" fmla="*/ 462045 w 1215908"/>
              <a:gd name="connsiteY105" fmla="*/ 851698 h 1104829"/>
              <a:gd name="connsiteX106" fmla="*/ 337593 w 1215908"/>
              <a:gd name="connsiteY106" fmla="*/ 914832 h 1104829"/>
              <a:gd name="connsiteX107" fmla="*/ 477780 w 1215908"/>
              <a:gd name="connsiteY107" fmla="*/ 622123 h 1104829"/>
              <a:gd name="connsiteX108" fmla="*/ 346176 w 1215908"/>
              <a:gd name="connsiteY108" fmla="*/ 553251 h 1104829"/>
              <a:gd name="connsiteX109" fmla="*/ 354759 w 1215908"/>
              <a:gd name="connsiteY109" fmla="*/ 495857 h 1104829"/>
              <a:gd name="connsiteX110" fmla="*/ 321858 w 1215908"/>
              <a:gd name="connsiteY110" fmla="*/ 392548 h 1104829"/>
              <a:gd name="connsiteX111" fmla="*/ 482072 w 1215908"/>
              <a:gd name="connsiteY111" fmla="*/ 236151 h 1104829"/>
              <a:gd name="connsiteX112" fmla="*/ 640855 w 1215908"/>
              <a:gd name="connsiteY112" fmla="*/ 198845 h 1104829"/>
              <a:gd name="connsiteX113" fmla="*/ 650869 w 1215908"/>
              <a:gd name="connsiteY113" fmla="*/ 177322 h 1104829"/>
              <a:gd name="connsiteX114" fmla="*/ 783903 w 1215908"/>
              <a:gd name="connsiteY114" fmla="*/ 191670 h 1104829"/>
              <a:gd name="connsiteX115" fmla="*/ 853997 w 1215908"/>
              <a:gd name="connsiteY115" fmla="*/ 323676 h 1104829"/>
              <a:gd name="connsiteX116" fmla="*/ 736697 w 1215908"/>
              <a:gd name="connsiteY116" fmla="*/ 543207 h 1104829"/>
              <a:gd name="connsiteX117" fmla="*/ 477780 w 1215908"/>
              <a:gd name="connsiteY117" fmla="*/ 622123 h 1104829"/>
              <a:gd name="connsiteX118" fmla="*/ 477780 w 1215908"/>
              <a:gd name="connsiteY118" fmla="*/ 622123 h 1104829"/>
              <a:gd name="connsiteX119" fmla="*/ 720962 w 1215908"/>
              <a:gd name="connsiteY119" fmla="*/ 675213 h 1104829"/>
              <a:gd name="connsiteX120" fmla="*/ 658021 w 1215908"/>
              <a:gd name="connsiteY120" fmla="*/ 736911 h 1104829"/>
              <a:gd name="connsiteX121" fmla="*/ 596510 w 1215908"/>
              <a:gd name="connsiteY121" fmla="*/ 675213 h 1104829"/>
              <a:gd name="connsiteX122" fmla="*/ 658021 w 1215908"/>
              <a:gd name="connsiteY122" fmla="*/ 613514 h 1104829"/>
              <a:gd name="connsiteX123" fmla="*/ 659451 w 1215908"/>
              <a:gd name="connsiteY123" fmla="*/ 613514 h 1104829"/>
              <a:gd name="connsiteX124" fmla="*/ 720962 w 1215908"/>
              <a:gd name="connsiteY124" fmla="*/ 675213 h 1104829"/>
              <a:gd name="connsiteX125" fmla="*/ 720962 w 1215908"/>
              <a:gd name="connsiteY125" fmla="*/ 675213 h 1104829"/>
              <a:gd name="connsiteX126" fmla="*/ 782473 w 1215908"/>
              <a:gd name="connsiteY126" fmla="*/ 863177 h 1104829"/>
              <a:gd name="connsiteX127" fmla="*/ 535000 w 1215908"/>
              <a:gd name="connsiteY127" fmla="*/ 863177 h 1104829"/>
              <a:gd name="connsiteX128" fmla="*/ 535000 w 1215908"/>
              <a:gd name="connsiteY128" fmla="*/ 815827 h 1104829"/>
              <a:gd name="connsiteX129" fmla="*/ 547874 w 1215908"/>
              <a:gd name="connsiteY129" fmla="*/ 791435 h 1104829"/>
              <a:gd name="connsiteX130" fmla="*/ 607954 w 1215908"/>
              <a:gd name="connsiteY130" fmla="*/ 761303 h 1104829"/>
              <a:gd name="connsiteX131" fmla="*/ 659451 w 1215908"/>
              <a:gd name="connsiteY131" fmla="*/ 754129 h 1104829"/>
              <a:gd name="connsiteX132" fmla="*/ 710949 w 1215908"/>
              <a:gd name="connsiteY132" fmla="*/ 761303 h 1104829"/>
              <a:gd name="connsiteX133" fmla="*/ 771029 w 1215908"/>
              <a:gd name="connsiteY133" fmla="*/ 791435 h 1104829"/>
              <a:gd name="connsiteX134" fmla="*/ 783903 w 1215908"/>
              <a:gd name="connsiteY134" fmla="*/ 815827 h 1104829"/>
              <a:gd name="connsiteX135" fmla="*/ 782473 w 1215908"/>
              <a:gd name="connsiteY135" fmla="*/ 863177 h 1104829"/>
              <a:gd name="connsiteX136" fmla="*/ 985601 w 1215908"/>
              <a:gd name="connsiteY136" fmla="*/ 553251 h 1104829"/>
              <a:gd name="connsiteX137" fmla="*/ 989892 w 1215908"/>
              <a:gd name="connsiteY137" fmla="*/ 579078 h 1104829"/>
              <a:gd name="connsiteX138" fmla="*/ 858288 w 1215908"/>
              <a:gd name="connsiteY138" fmla="*/ 647951 h 1104829"/>
              <a:gd name="connsiteX139" fmla="*/ 789625 w 1215908"/>
              <a:gd name="connsiteY139" fmla="*/ 570469 h 1104829"/>
              <a:gd name="connsiteX140" fmla="*/ 906925 w 1215908"/>
              <a:gd name="connsiteY140" fmla="*/ 350938 h 1104829"/>
              <a:gd name="connsiteX141" fmla="*/ 965574 w 1215908"/>
              <a:gd name="connsiteY141" fmla="*/ 360982 h 1104829"/>
              <a:gd name="connsiteX142" fmla="*/ 999906 w 1215908"/>
              <a:gd name="connsiteY142" fmla="*/ 358112 h 1104829"/>
              <a:gd name="connsiteX143" fmla="*/ 1037098 w 1215908"/>
              <a:gd name="connsiteY143" fmla="*/ 458551 h 1104829"/>
              <a:gd name="connsiteX144" fmla="*/ 985601 w 1215908"/>
              <a:gd name="connsiteY144" fmla="*/ 553251 h 1104829"/>
              <a:gd name="connsiteX145" fmla="*/ 1167272 w 1215908"/>
              <a:gd name="connsiteY145" fmla="*/ 610645 h 1104829"/>
              <a:gd name="connsiteX146" fmla="*/ 1034237 w 1215908"/>
              <a:gd name="connsiteY146" fmla="*/ 610645 h 1104829"/>
              <a:gd name="connsiteX147" fmla="*/ 1034237 w 1215908"/>
              <a:gd name="connsiteY147" fmla="*/ 584818 h 1104829"/>
              <a:gd name="connsiteX148" fmla="*/ 1041390 w 1215908"/>
              <a:gd name="connsiteY148" fmla="*/ 571904 h 1104829"/>
              <a:gd name="connsiteX149" fmla="*/ 1074291 w 1215908"/>
              <a:gd name="connsiteY149" fmla="*/ 556121 h 1104829"/>
              <a:gd name="connsiteX150" fmla="*/ 1101470 w 1215908"/>
              <a:gd name="connsiteY150" fmla="*/ 551816 h 1104829"/>
              <a:gd name="connsiteX151" fmla="*/ 1128649 w 1215908"/>
              <a:gd name="connsiteY151" fmla="*/ 556121 h 1104829"/>
              <a:gd name="connsiteX152" fmla="*/ 1160120 w 1215908"/>
              <a:gd name="connsiteY152" fmla="*/ 571904 h 1104829"/>
              <a:gd name="connsiteX153" fmla="*/ 1167272 w 1215908"/>
              <a:gd name="connsiteY153" fmla="*/ 584818 h 1104829"/>
              <a:gd name="connsiteX154" fmla="*/ 1167272 w 1215908"/>
              <a:gd name="connsiteY154" fmla="*/ 610645 h 110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215908" h="1104829">
                <a:moveTo>
                  <a:pt x="1101470" y="435594"/>
                </a:moveTo>
                <a:cubicBezTo>
                  <a:pt x="1097178" y="435594"/>
                  <a:pt x="1092887" y="435594"/>
                  <a:pt x="1088595" y="435594"/>
                </a:cubicBezTo>
                <a:lnTo>
                  <a:pt x="1051403" y="335155"/>
                </a:lnTo>
                <a:cubicBezTo>
                  <a:pt x="1137232" y="286370"/>
                  <a:pt x="1167272" y="177322"/>
                  <a:pt x="1120066" y="91231"/>
                </a:cubicBezTo>
                <a:cubicBezTo>
                  <a:pt x="1071430" y="5141"/>
                  <a:pt x="962713" y="-24991"/>
                  <a:pt x="876884" y="22359"/>
                </a:cubicBezTo>
                <a:cubicBezTo>
                  <a:pt x="835401" y="45316"/>
                  <a:pt x="803930" y="85492"/>
                  <a:pt x="792486" y="131407"/>
                </a:cubicBezTo>
                <a:lnTo>
                  <a:pt x="659451" y="117058"/>
                </a:lnTo>
                <a:cubicBezTo>
                  <a:pt x="649438" y="53925"/>
                  <a:pt x="590788" y="9445"/>
                  <a:pt x="527847" y="19489"/>
                </a:cubicBezTo>
                <a:cubicBezTo>
                  <a:pt x="470628" y="28098"/>
                  <a:pt x="429144" y="76883"/>
                  <a:pt x="429144" y="134277"/>
                </a:cubicBezTo>
                <a:cubicBezTo>
                  <a:pt x="429144" y="154364"/>
                  <a:pt x="434866" y="174452"/>
                  <a:pt x="444879" y="193105"/>
                </a:cubicBezTo>
                <a:lnTo>
                  <a:pt x="284666" y="350938"/>
                </a:lnTo>
                <a:cubicBezTo>
                  <a:pt x="254625" y="327981"/>
                  <a:pt x="217433" y="315067"/>
                  <a:pt x="178810" y="315067"/>
                </a:cubicBezTo>
                <a:cubicBezTo>
                  <a:pt x="80107" y="315067"/>
                  <a:pt x="0" y="395418"/>
                  <a:pt x="0" y="494422"/>
                </a:cubicBezTo>
                <a:cubicBezTo>
                  <a:pt x="0" y="593427"/>
                  <a:pt x="80107" y="673778"/>
                  <a:pt x="178810" y="673778"/>
                </a:cubicBezTo>
                <a:lnTo>
                  <a:pt x="214572" y="889004"/>
                </a:lnTo>
                <a:cubicBezTo>
                  <a:pt x="155922" y="914832"/>
                  <a:pt x="128743" y="983704"/>
                  <a:pt x="154492" y="1042533"/>
                </a:cubicBezTo>
                <a:cubicBezTo>
                  <a:pt x="180241" y="1101361"/>
                  <a:pt x="248904" y="1128623"/>
                  <a:pt x="307553" y="1102796"/>
                </a:cubicBezTo>
                <a:cubicBezTo>
                  <a:pt x="361912" y="1079839"/>
                  <a:pt x="389091" y="1019575"/>
                  <a:pt x="373355" y="962182"/>
                </a:cubicBezTo>
                <a:lnTo>
                  <a:pt x="499238" y="896179"/>
                </a:lnTo>
                <a:cubicBezTo>
                  <a:pt x="580775" y="986574"/>
                  <a:pt x="720962" y="993748"/>
                  <a:pt x="812513" y="911962"/>
                </a:cubicBezTo>
                <a:cubicBezTo>
                  <a:pt x="858288" y="870351"/>
                  <a:pt x="885467" y="810088"/>
                  <a:pt x="885467" y="748390"/>
                </a:cubicBezTo>
                <a:cubicBezTo>
                  <a:pt x="885467" y="732606"/>
                  <a:pt x="884037" y="715388"/>
                  <a:pt x="879745" y="699605"/>
                </a:cubicBezTo>
                <a:lnTo>
                  <a:pt x="1018502" y="627863"/>
                </a:lnTo>
                <a:cubicBezTo>
                  <a:pt x="1061416" y="676648"/>
                  <a:pt x="1134371" y="680952"/>
                  <a:pt x="1183007" y="637907"/>
                </a:cubicBezTo>
                <a:cubicBezTo>
                  <a:pt x="1231644" y="594861"/>
                  <a:pt x="1235935" y="521684"/>
                  <a:pt x="1193021" y="472900"/>
                </a:cubicBezTo>
                <a:cubicBezTo>
                  <a:pt x="1165841" y="449942"/>
                  <a:pt x="1134371" y="435594"/>
                  <a:pt x="1101470" y="435594"/>
                </a:cubicBezTo>
                <a:lnTo>
                  <a:pt x="1101470" y="435594"/>
                </a:lnTo>
                <a:close/>
                <a:moveTo>
                  <a:pt x="1101470" y="478639"/>
                </a:moveTo>
                <a:cubicBezTo>
                  <a:pt x="1120066" y="478639"/>
                  <a:pt x="1134371" y="492988"/>
                  <a:pt x="1134371" y="511641"/>
                </a:cubicBezTo>
                <a:cubicBezTo>
                  <a:pt x="1134371" y="530294"/>
                  <a:pt x="1120066" y="544642"/>
                  <a:pt x="1101470" y="544642"/>
                </a:cubicBezTo>
                <a:cubicBezTo>
                  <a:pt x="1082874" y="544642"/>
                  <a:pt x="1068569" y="530294"/>
                  <a:pt x="1068569" y="511641"/>
                </a:cubicBezTo>
                <a:cubicBezTo>
                  <a:pt x="1068569" y="511641"/>
                  <a:pt x="1068569" y="511641"/>
                  <a:pt x="1068569" y="511641"/>
                </a:cubicBezTo>
                <a:cubicBezTo>
                  <a:pt x="1068569" y="492988"/>
                  <a:pt x="1082874" y="478639"/>
                  <a:pt x="1101470" y="478639"/>
                </a:cubicBezTo>
                <a:lnTo>
                  <a:pt x="1101470" y="478639"/>
                </a:lnTo>
                <a:close/>
                <a:moveTo>
                  <a:pt x="964144" y="69709"/>
                </a:moveTo>
                <a:cubicBezTo>
                  <a:pt x="991323" y="69709"/>
                  <a:pt x="1014211" y="92666"/>
                  <a:pt x="1014211" y="119928"/>
                </a:cubicBezTo>
                <a:cubicBezTo>
                  <a:pt x="1014211" y="147190"/>
                  <a:pt x="991323" y="170148"/>
                  <a:pt x="964144" y="170148"/>
                </a:cubicBezTo>
                <a:cubicBezTo>
                  <a:pt x="936965" y="170148"/>
                  <a:pt x="914077" y="147190"/>
                  <a:pt x="914077" y="119928"/>
                </a:cubicBezTo>
                <a:cubicBezTo>
                  <a:pt x="914077" y="119928"/>
                  <a:pt x="914077" y="119928"/>
                  <a:pt x="914077" y="119928"/>
                </a:cubicBezTo>
                <a:cubicBezTo>
                  <a:pt x="914077" y="92666"/>
                  <a:pt x="935534" y="69709"/>
                  <a:pt x="964144" y="69709"/>
                </a:cubicBezTo>
                <a:close/>
                <a:moveTo>
                  <a:pt x="862580" y="233281"/>
                </a:moveTo>
                <a:cubicBezTo>
                  <a:pt x="862580" y="226107"/>
                  <a:pt x="866871" y="217498"/>
                  <a:pt x="872593" y="213193"/>
                </a:cubicBezTo>
                <a:cubicBezTo>
                  <a:pt x="886898" y="203149"/>
                  <a:pt x="904063" y="194540"/>
                  <a:pt x="921229" y="190236"/>
                </a:cubicBezTo>
                <a:cubicBezTo>
                  <a:pt x="934104" y="185931"/>
                  <a:pt x="948408" y="184496"/>
                  <a:pt x="962713" y="184496"/>
                </a:cubicBezTo>
                <a:cubicBezTo>
                  <a:pt x="977018" y="184496"/>
                  <a:pt x="991323" y="187366"/>
                  <a:pt x="1004197" y="190236"/>
                </a:cubicBezTo>
                <a:cubicBezTo>
                  <a:pt x="1021363" y="194540"/>
                  <a:pt x="1038529" y="203149"/>
                  <a:pt x="1052833" y="214628"/>
                </a:cubicBezTo>
                <a:cubicBezTo>
                  <a:pt x="1058555" y="218932"/>
                  <a:pt x="1062847" y="227541"/>
                  <a:pt x="1062847" y="234716"/>
                </a:cubicBezTo>
                <a:lnTo>
                  <a:pt x="1062847" y="273456"/>
                </a:lnTo>
                <a:lnTo>
                  <a:pt x="862580" y="273456"/>
                </a:lnTo>
                <a:lnTo>
                  <a:pt x="862580" y="233281"/>
                </a:lnTo>
                <a:close/>
                <a:moveTo>
                  <a:pt x="543583" y="61100"/>
                </a:moveTo>
                <a:cubicBezTo>
                  <a:pt x="562179" y="61100"/>
                  <a:pt x="576484" y="75448"/>
                  <a:pt x="576484" y="94101"/>
                </a:cubicBezTo>
                <a:cubicBezTo>
                  <a:pt x="576484" y="112754"/>
                  <a:pt x="562179" y="127102"/>
                  <a:pt x="543583" y="127102"/>
                </a:cubicBezTo>
                <a:cubicBezTo>
                  <a:pt x="524986" y="127102"/>
                  <a:pt x="510681" y="112754"/>
                  <a:pt x="510681" y="94101"/>
                </a:cubicBezTo>
                <a:cubicBezTo>
                  <a:pt x="510681" y="94101"/>
                  <a:pt x="510681" y="94101"/>
                  <a:pt x="510681" y="94101"/>
                </a:cubicBezTo>
                <a:cubicBezTo>
                  <a:pt x="510681" y="76883"/>
                  <a:pt x="524986" y="61100"/>
                  <a:pt x="543583" y="61100"/>
                </a:cubicBezTo>
                <a:lnTo>
                  <a:pt x="543583" y="61100"/>
                </a:lnTo>
                <a:close/>
                <a:moveTo>
                  <a:pt x="476350" y="168713"/>
                </a:moveTo>
                <a:cubicBezTo>
                  <a:pt x="476350" y="162973"/>
                  <a:pt x="479211" y="158669"/>
                  <a:pt x="483502" y="155799"/>
                </a:cubicBezTo>
                <a:cubicBezTo>
                  <a:pt x="493516" y="148625"/>
                  <a:pt x="504960" y="144320"/>
                  <a:pt x="516403" y="141451"/>
                </a:cubicBezTo>
                <a:cubicBezTo>
                  <a:pt x="524986" y="138581"/>
                  <a:pt x="535000" y="137146"/>
                  <a:pt x="543583" y="137146"/>
                </a:cubicBezTo>
                <a:cubicBezTo>
                  <a:pt x="552165" y="137146"/>
                  <a:pt x="562179" y="138581"/>
                  <a:pt x="570762" y="141451"/>
                </a:cubicBezTo>
                <a:cubicBezTo>
                  <a:pt x="582205" y="144320"/>
                  <a:pt x="592219" y="150060"/>
                  <a:pt x="602232" y="157234"/>
                </a:cubicBezTo>
                <a:cubicBezTo>
                  <a:pt x="606524" y="160104"/>
                  <a:pt x="609385" y="165843"/>
                  <a:pt x="609385" y="170148"/>
                </a:cubicBezTo>
                <a:lnTo>
                  <a:pt x="609385" y="195975"/>
                </a:lnTo>
                <a:lnTo>
                  <a:pt x="477780" y="195975"/>
                </a:lnTo>
                <a:lnTo>
                  <a:pt x="477780" y="168713"/>
                </a:lnTo>
                <a:close/>
                <a:moveTo>
                  <a:pt x="175949" y="385374"/>
                </a:moveTo>
                <a:cubicBezTo>
                  <a:pt x="203128" y="385374"/>
                  <a:pt x="226016" y="408332"/>
                  <a:pt x="226016" y="435594"/>
                </a:cubicBezTo>
                <a:cubicBezTo>
                  <a:pt x="226016" y="462856"/>
                  <a:pt x="203128" y="485813"/>
                  <a:pt x="175949" y="485813"/>
                </a:cubicBezTo>
                <a:cubicBezTo>
                  <a:pt x="148770" y="485813"/>
                  <a:pt x="125882" y="462856"/>
                  <a:pt x="125882" y="435594"/>
                </a:cubicBezTo>
                <a:cubicBezTo>
                  <a:pt x="125882" y="435594"/>
                  <a:pt x="125882" y="435594"/>
                  <a:pt x="125882" y="435594"/>
                </a:cubicBezTo>
                <a:cubicBezTo>
                  <a:pt x="127313" y="408332"/>
                  <a:pt x="148770" y="385374"/>
                  <a:pt x="175949" y="385374"/>
                </a:cubicBezTo>
                <a:lnTo>
                  <a:pt x="175949" y="385374"/>
                </a:lnTo>
                <a:close/>
                <a:moveTo>
                  <a:pt x="75815" y="587687"/>
                </a:moveTo>
                <a:lnTo>
                  <a:pt x="75815" y="548946"/>
                </a:lnTo>
                <a:cubicBezTo>
                  <a:pt x="75815" y="541772"/>
                  <a:pt x="80107" y="533163"/>
                  <a:pt x="85829" y="528859"/>
                </a:cubicBezTo>
                <a:cubicBezTo>
                  <a:pt x="100134" y="518815"/>
                  <a:pt x="117299" y="510206"/>
                  <a:pt x="134465" y="505901"/>
                </a:cubicBezTo>
                <a:cubicBezTo>
                  <a:pt x="147339" y="501597"/>
                  <a:pt x="161644" y="500162"/>
                  <a:pt x="175949" y="500162"/>
                </a:cubicBezTo>
                <a:cubicBezTo>
                  <a:pt x="190254" y="500162"/>
                  <a:pt x="204559" y="503031"/>
                  <a:pt x="217433" y="505901"/>
                </a:cubicBezTo>
                <a:cubicBezTo>
                  <a:pt x="234599" y="510206"/>
                  <a:pt x="251765" y="518815"/>
                  <a:pt x="266069" y="530294"/>
                </a:cubicBezTo>
                <a:cubicBezTo>
                  <a:pt x="271791" y="534598"/>
                  <a:pt x="276083" y="543207"/>
                  <a:pt x="276083" y="550381"/>
                </a:cubicBezTo>
                <a:lnTo>
                  <a:pt x="276083" y="589122"/>
                </a:lnTo>
                <a:lnTo>
                  <a:pt x="75815" y="587687"/>
                </a:lnTo>
                <a:close/>
                <a:moveTo>
                  <a:pt x="323289" y="1055446"/>
                </a:moveTo>
                <a:lnTo>
                  <a:pt x="190254" y="1055446"/>
                </a:lnTo>
                <a:lnTo>
                  <a:pt x="190254" y="1029619"/>
                </a:lnTo>
                <a:cubicBezTo>
                  <a:pt x="190254" y="1023880"/>
                  <a:pt x="193115" y="1019575"/>
                  <a:pt x="197406" y="1016706"/>
                </a:cubicBezTo>
                <a:cubicBezTo>
                  <a:pt x="207420" y="1009531"/>
                  <a:pt x="218863" y="1003792"/>
                  <a:pt x="230307" y="1000922"/>
                </a:cubicBezTo>
                <a:cubicBezTo>
                  <a:pt x="238890" y="998053"/>
                  <a:pt x="248904" y="996618"/>
                  <a:pt x="257486" y="996618"/>
                </a:cubicBezTo>
                <a:cubicBezTo>
                  <a:pt x="266069" y="996618"/>
                  <a:pt x="276083" y="998053"/>
                  <a:pt x="284666" y="1000922"/>
                </a:cubicBezTo>
                <a:cubicBezTo>
                  <a:pt x="296109" y="1003792"/>
                  <a:pt x="306123" y="1009531"/>
                  <a:pt x="316136" y="1016706"/>
                </a:cubicBezTo>
                <a:cubicBezTo>
                  <a:pt x="320428" y="1019575"/>
                  <a:pt x="323289" y="1025315"/>
                  <a:pt x="323289" y="1029619"/>
                </a:cubicBezTo>
                <a:lnTo>
                  <a:pt x="323289" y="1055446"/>
                </a:lnTo>
                <a:close/>
                <a:moveTo>
                  <a:pt x="223155" y="955007"/>
                </a:moveTo>
                <a:cubicBezTo>
                  <a:pt x="223155" y="936354"/>
                  <a:pt x="237460" y="922006"/>
                  <a:pt x="256056" y="922006"/>
                </a:cubicBezTo>
                <a:cubicBezTo>
                  <a:pt x="274652" y="922006"/>
                  <a:pt x="288957" y="936354"/>
                  <a:pt x="288957" y="955007"/>
                </a:cubicBezTo>
                <a:cubicBezTo>
                  <a:pt x="288957" y="973660"/>
                  <a:pt x="274652" y="988009"/>
                  <a:pt x="256056" y="988009"/>
                </a:cubicBezTo>
                <a:cubicBezTo>
                  <a:pt x="238890" y="989443"/>
                  <a:pt x="224585" y="973660"/>
                  <a:pt x="223155" y="955007"/>
                </a:cubicBezTo>
                <a:lnTo>
                  <a:pt x="223155" y="955007"/>
                </a:lnTo>
                <a:close/>
                <a:moveTo>
                  <a:pt x="337593" y="914832"/>
                </a:moveTo>
                <a:cubicBezTo>
                  <a:pt x="318997" y="896179"/>
                  <a:pt x="293248" y="884700"/>
                  <a:pt x="267500" y="881830"/>
                </a:cubicBezTo>
                <a:lnTo>
                  <a:pt x="231738" y="666604"/>
                </a:lnTo>
                <a:cubicBezTo>
                  <a:pt x="266069" y="655125"/>
                  <a:pt x="296109" y="633602"/>
                  <a:pt x="317567" y="604905"/>
                </a:cubicBezTo>
                <a:lnTo>
                  <a:pt x="450601" y="675213"/>
                </a:lnTo>
                <a:cubicBezTo>
                  <a:pt x="429144" y="732606"/>
                  <a:pt x="433436" y="797174"/>
                  <a:pt x="462045" y="851698"/>
                </a:cubicBezTo>
                <a:lnTo>
                  <a:pt x="337593" y="914832"/>
                </a:lnTo>
                <a:close/>
                <a:moveTo>
                  <a:pt x="477780" y="622123"/>
                </a:moveTo>
                <a:lnTo>
                  <a:pt x="346176" y="553251"/>
                </a:lnTo>
                <a:cubicBezTo>
                  <a:pt x="351898" y="534598"/>
                  <a:pt x="354759" y="515945"/>
                  <a:pt x="354759" y="495857"/>
                </a:cubicBezTo>
                <a:cubicBezTo>
                  <a:pt x="354759" y="458551"/>
                  <a:pt x="343315" y="422680"/>
                  <a:pt x="321858" y="392548"/>
                </a:cubicBezTo>
                <a:lnTo>
                  <a:pt x="482072" y="236151"/>
                </a:lnTo>
                <a:cubicBezTo>
                  <a:pt x="536430" y="269152"/>
                  <a:pt x="607954" y="253369"/>
                  <a:pt x="640855" y="198845"/>
                </a:cubicBezTo>
                <a:cubicBezTo>
                  <a:pt x="645147" y="191670"/>
                  <a:pt x="648008" y="184496"/>
                  <a:pt x="650869" y="177322"/>
                </a:cubicBezTo>
                <a:lnTo>
                  <a:pt x="783903" y="191670"/>
                </a:lnTo>
                <a:cubicBezTo>
                  <a:pt x="786764" y="243325"/>
                  <a:pt x="812513" y="292109"/>
                  <a:pt x="853997" y="323676"/>
                </a:cubicBezTo>
                <a:lnTo>
                  <a:pt x="736697" y="543207"/>
                </a:lnTo>
                <a:cubicBezTo>
                  <a:pt x="643716" y="505901"/>
                  <a:pt x="536430" y="538903"/>
                  <a:pt x="477780" y="622123"/>
                </a:cubicBezTo>
                <a:lnTo>
                  <a:pt x="477780" y="622123"/>
                </a:lnTo>
                <a:close/>
                <a:moveTo>
                  <a:pt x="720962" y="675213"/>
                </a:moveTo>
                <a:cubicBezTo>
                  <a:pt x="720962" y="709649"/>
                  <a:pt x="692352" y="736911"/>
                  <a:pt x="658021" y="736911"/>
                </a:cubicBezTo>
                <a:cubicBezTo>
                  <a:pt x="623689" y="736911"/>
                  <a:pt x="596510" y="709649"/>
                  <a:pt x="596510" y="675213"/>
                </a:cubicBezTo>
                <a:cubicBezTo>
                  <a:pt x="596510" y="640776"/>
                  <a:pt x="623689" y="613514"/>
                  <a:pt x="658021" y="613514"/>
                </a:cubicBezTo>
                <a:cubicBezTo>
                  <a:pt x="658021" y="613514"/>
                  <a:pt x="658021" y="613514"/>
                  <a:pt x="659451" y="613514"/>
                </a:cubicBezTo>
                <a:cubicBezTo>
                  <a:pt x="693783" y="613514"/>
                  <a:pt x="720962" y="640776"/>
                  <a:pt x="720962" y="675213"/>
                </a:cubicBezTo>
                <a:lnTo>
                  <a:pt x="720962" y="675213"/>
                </a:lnTo>
                <a:close/>
                <a:moveTo>
                  <a:pt x="782473" y="863177"/>
                </a:moveTo>
                <a:lnTo>
                  <a:pt x="535000" y="863177"/>
                </a:lnTo>
                <a:lnTo>
                  <a:pt x="535000" y="815827"/>
                </a:lnTo>
                <a:cubicBezTo>
                  <a:pt x="535000" y="805784"/>
                  <a:pt x="539291" y="797174"/>
                  <a:pt x="547874" y="791435"/>
                </a:cubicBezTo>
                <a:cubicBezTo>
                  <a:pt x="566470" y="778521"/>
                  <a:pt x="586497" y="768478"/>
                  <a:pt x="607954" y="761303"/>
                </a:cubicBezTo>
                <a:cubicBezTo>
                  <a:pt x="625120" y="756999"/>
                  <a:pt x="642286" y="754129"/>
                  <a:pt x="659451" y="754129"/>
                </a:cubicBezTo>
                <a:cubicBezTo>
                  <a:pt x="676617" y="754129"/>
                  <a:pt x="693783" y="756999"/>
                  <a:pt x="710949" y="761303"/>
                </a:cubicBezTo>
                <a:cubicBezTo>
                  <a:pt x="732406" y="767043"/>
                  <a:pt x="753863" y="777087"/>
                  <a:pt x="771029" y="791435"/>
                </a:cubicBezTo>
                <a:cubicBezTo>
                  <a:pt x="778181" y="797174"/>
                  <a:pt x="783903" y="807218"/>
                  <a:pt x="783903" y="815827"/>
                </a:cubicBezTo>
                <a:lnTo>
                  <a:pt x="782473" y="863177"/>
                </a:lnTo>
                <a:close/>
                <a:moveTo>
                  <a:pt x="985601" y="553251"/>
                </a:moveTo>
                <a:cubicBezTo>
                  <a:pt x="985601" y="561860"/>
                  <a:pt x="987031" y="570469"/>
                  <a:pt x="989892" y="579078"/>
                </a:cubicBezTo>
                <a:lnTo>
                  <a:pt x="858288" y="647951"/>
                </a:lnTo>
                <a:cubicBezTo>
                  <a:pt x="842553" y="616384"/>
                  <a:pt x="818235" y="590557"/>
                  <a:pt x="789625" y="570469"/>
                </a:cubicBezTo>
                <a:lnTo>
                  <a:pt x="906925" y="350938"/>
                </a:lnTo>
                <a:cubicBezTo>
                  <a:pt x="925521" y="358112"/>
                  <a:pt x="945547" y="360982"/>
                  <a:pt x="965574" y="360982"/>
                </a:cubicBezTo>
                <a:cubicBezTo>
                  <a:pt x="977018" y="360982"/>
                  <a:pt x="988462" y="359547"/>
                  <a:pt x="999906" y="358112"/>
                </a:cubicBezTo>
                <a:lnTo>
                  <a:pt x="1037098" y="458551"/>
                </a:lnTo>
                <a:cubicBezTo>
                  <a:pt x="1002767" y="478639"/>
                  <a:pt x="984170" y="514510"/>
                  <a:pt x="985601" y="553251"/>
                </a:cubicBezTo>
                <a:close/>
                <a:moveTo>
                  <a:pt x="1167272" y="610645"/>
                </a:moveTo>
                <a:lnTo>
                  <a:pt x="1034237" y="610645"/>
                </a:lnTo>
                <a:lnTo>
                  <a:pt x="1034237" y="584818"/>
                </a:lnTo>
                <a:cubicBezTo>
                  <a:pt x="1034237" y="579078"/>
                  <a:pt x="1037098" y="574774"/>
                  <a:pt x="1041390" y="571904"/>
                </a:cubicBezTo>
                <a:cubicBezTo>
                  <a:pt x="1051403" y="564730"/>
                  <a:pt x="1062847" y="558990"/>
                  <a:pt x="1074291" y="556121"/>
                </a:cubicBezTo>
                <a:cubicBezTo>
                  <a:pt x="1082874" y="553251"/>
                  <a:pt x="1092887" y="551816"/>
                  <a:pt x="1101470" y="551816"/>
                </a:cubicBezTo>
                <a:cubicBezTo>
                  <a:pt x="1110053" y="551816"/>
                  <a:pt x="1120066" y="553251"/>
                  <a:pt x="1128649" y="556121"/>
                </a:cubicBezTo>
                <a:cubicBezTo>
                  <a:pt x="1140093" y="558990"/>
                  <a:pt x="1150106" y="564730"/>
                  <a:pt x="1160120" y="571904"/>
                </a:cubicBezTo>
                <a:cubicBezTo>
                  <a:pt x="1164411" y="574774"/>
                  <a:pt x="1167272" y="580513"/>
                  <a:pt x="1167272" y="584818"/>
                </a:cubicBezTo>
                <a:lnTo>
                  <a:pt x="1167272" y="610645"/>
                </a:lnTo>
                <a:close/>
              </a:path>
            </a:pathLst>
          </a:custGeom>
          <a:solidFill>
            <a:srgbClr val="E44494"/>
          </a:solidFill>
          <a:ln w="14288" cap="flat">
            <a:noFill/>
            <a:prstDash val="solid"/>
            <a:miter/>
          </a:ln>
        </p:spPr>
        <p:txBody>
          <a:bodyPr rtlCol="0" anchor="ctr"/>
          <a:lstStyle/>
          <a:p>
            <a:endParaRPr lang="en-IN"/>
          </a:p>
        </p:txBody>
      </p:sp>
      <p:grpSp>
        <p:nvGrpSpPr>
          <p:cNvPr id="28" name="Graphic 15" descr="Handshake">
            <a:extLst>
              <a:ext uri="{FF2B5EF4-FFF2-40B4-BE49-F238E27FC236}">
                <a16:creationId xmlns:a16="http://schemas.microsoft.com/office/drawing/2014/main" id="{B8E4A46C-6962-4DE2-A081-82B13B71AD88}"/>
              </a:ext>
            </a:extLst>
          </p:cNvPr>
          <p:cNvGrpSpPr/>
          <p:nvPr/>
        </p:nvGrpSpPr>
        <p:grpSpPr>
          <a:xfrm>
            <a:off x="2363210" y="2585545"/>
            <a:ext cx="914400" cy="556453"/>
            <a:chOff x="2363210" y="2227599"/>
            <a:chExt cx="914400" cy="914400"/>
          </a:xfrm>
          <a:solidFill>
            <a:schemeClr val="accent5">
              <a:lumMod val="50000"/>
            </a:schemeClr>
          </a:solidFill>
        </p:grpSpPr>
        <p:sp>
          <p:nvSpPr>
            <p:cNvPr id="29" name="Freeform: Shape 28">
              <a:extLst>
                <a:ext uri="{FF2B5EF4-FFF2-40B4-BE49-F238E27FC236}">
                  <a16:creationId xmlns:a16="http://schemas.microsoft.com/office/drawing/2014/main" id="{ADE38A05-7713-40B2-A07F-FDDD6D80DE05}"/>
                </a:ext>
              </a:extLst>
            </p:cNvPr>
            <p:cNvSpPr/>
            <p:nvPr/>
          </p:nvSpPr>
          <p:spPr>
            <a:xfrm>
              <a:off x="2770231" y="2836550"/>
              <a:ext cx="66675" cy="76200"/>
            </a:xfrm>
            <a:custGeom>
              <a:avLst/>
              <a:gdLst>
                <a:gd name="connsiteX0" fmla="*/ 20651 w 66675"/>
                <a:gd name="connsiteY0" fmla="*/ 80659 h 76200"/>
                <a:gd name="connsiteX1" fmla="*/ 6364 w 66675"/>
                <a:gd name="connsiteY1" fmla="*/ 75896 h 76200"/>
                <a:gd name="connsiteX2" fmla="*/ 4459 w 66675"/>
                <a:gd name="connsiteY2" fmla="*/ 49226 h 76200"/>
                <a:gd name="connsiteX3" fmla="*/ 41606 w 66675"/>
                <a:gd name="connsiteY3" fmla="*/ 6364 h 76200"/>
                <a:gd name="connsiteX4" fmla="*/ 68276 w 66675"/>
                <a:gd name="connsiteY4" fmla="*/ 4459 h 76200"/>
                <a:gd name="connsiteX5" fmla="*/ 70181 w 66675"/>
                <a:gd name="connsiteY5" fmla="*/ 31129 h 76200"/>
                <a:gd name="connsiteX6" fmla="*/ 33034 w 66675"/>
                <a:gd name="connsiteY6" fmla="*/ 73991 h 76200"/>
                <a:gd name="connsiteX7" fmla="*/ 20651 w 66675"/>
                <a:gd name="connsiteY7" fmla="*/ 8065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76200">
                  <a:moveTo>
                    <a:pt x="20651" y="80659"/>
                  </a:moveTo>
                  <a:cubicBezTo>
                    <a:pt x="15889" y="80659"/>
                    <a:pt x="10174" y="79706"/>
                    <a:pt x="6364" y="75896"/>
                  </a:cubicBezTo>
                  <a:cubicBezTo>
                    <a:pt x="-1256" y="69229"/>
                    <a:pt x="-2209" y="56846"/>
                    <a:pt x="4459" y="49226"/>
                  </a:cubicBezTo>
                  <a:lnTo>
                    <a:pt x="41606" y="6364"/>
                  </a:lnTo>
                  <a:cubicBezTo>
                    <a:pt x="48274" y="-1256"/>
                    <a:pt x="60656" y="-2209"/>
                    <a:pt x="68276" y="4459"/>
                  </a:cubicBezTo>
                  <a:cubicBezTo>
                    <a:pt x="75896" y="11126"/>
                    <a:pt x="76849" y="23509"/>
                    <a:pt x="70181" y="31129"/>
                  </a:cubicBezTo>
                  <a:lnTo>
                    <a:pt x="33034" y="73991"/>
                  </a:lnTo>
                  <a:cubicBezTo>
                    <a:pt x="30176" y="77801"/>
                    <a:pt x="25414" y="79706"/>
                    <a:pt x="20651" y="80659"/>
                  </a:cubicBezTo>
                  <a:close/>
                </a:path>
              </a:pathLst>
            </a:custGeom>
            <a:grpFill/>
            <a:ln w="9525" cap="flat">
              <a:noFill/>
              <a:prstDash val="solid"/>
              <a:miter/>
            </a:ln>
          </p:spPr>
          <p:txBody>
            <a:bodyPr rtlCol="0" anchor="ctr"/>
            <a:lstStyle/>
            <a:p>
              <a:endParaRPr lang="en-IN"/>
            </a:p>
          </p:txBody>
        </p:sp>
        <p:sp>
          <p:nvSpPr>
            <p:cNvPr id="30" name="Freeform: Shape 29">
              <a:extLst>
                <a:ext uri="{FF2B5EF4-FFF2-40B4-BE49-F238E27FC236}">
                  <a16:creationId xmlns:a16="http://schemas.microsoft.com/office/drawing/2014/main" id="{29E1268E-DE93-42D9-82FD-5858695D74C1}"/>
                </a:ext>
              </a:extLst>
            </p:cNvPr>
            <p:cNvSpPr/>
            <p:nvPr/>
          </p:nvSpPr>
          <p:spPr>
            <a:xfrm>
              <a:off x="2706901" y="2797985"/>
              <a:ext cx="85725" cy="95250"/>
            </a:xfrm>
            <a:custGeom>
              <a:avLst/>
              <a:gdLst>
                <a:gd name="connsiteX0" fmla="*/ 25879 w 85725"/>
                <a:gd name="connsiteY0" fmla="*/ 97316 h 95250"/>
                <a:gd name="connsiteX1" fmla="*/ 7781 w 85725"/>
                <a:gd name="connsiteY1" fmla="*/ 91601 h 95250"/>
                <a:gd name="connsiteX2" fmla="*/ 5876 w 85725"/>
                <a:gd name="connsiteY2" fmla="*/ 58264 h 95250"/>
                <a:gd name="connsiteX3" fmla="*/ 49691 w 85725"/>
                <a:gd name="connsiteY3" fmla="*/ 7781 h 95250"/>
                <a:gd name="connsiteX4" fmla="*/ 83029 w 85725"/>
                <a:gd name="connsiteY4" fmla="*/ 5876 h 95250"/>
                <a:gd name="connsiteX5" fmla="*/ 84934 w 85725"/>
                <a:gd name="connsiteY5" fmla="*/ 39214 h 95250"/>
                <a:gd name="connsiteX6" fmla="*/ 41119 w 85725"/>
                <a:gd name="connsiteY6" fmla="*/ 89696 h 95250"/>
                <a:gd name="connsiteX7" fmla="*/ 25879 w 85725"/>
                <a:gd name="connsiteY7" fmla="*/ 9731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5" h="95250">
                  <a:moveTo>
                    <a:pt x="25879" y="97316"/>
                  </a:moveTo>
                  <a:cubicBezTo>
                    <a:pt x="19211" y="98269"/>
                    <a:pt x="13496" y="96364"/>
                    <a:pt x="7781" y="91601"/>
                  </a:cubicBezTo>
                  <a:cubicBezTo>
                    <a:pt x="-1744" y="83029"/>
                    <a:pt x="-2696" y="67789"/>
                    <a:pt x="5876" y="58264"/>
                  </a:cubicBezTo>
                  <a:lnTo>
                    <a:pt x="49691" y="7781"/>
                  </a:lnTo>
                  <a:cubicBezTo>
                    <a:pt x="58264" y="-1744"/>
                    <a:pt x="73504" y="-2696"/>
                    <a:pt x="83029" y="5876"/>
                  </a:cubicBezTo>
                  <a:cubicBezTo>
                    <a:pt x="92554" y="14449"/>
                    <a:pt x="93506" y="29689"/>
                    <a:pt x="84934" y="39214"/>
                  </a:cubicBezTo>
                  <a:lnTo>
                    <a:pt x="41119" y="89696"/>
                  </a:lnTo>
                  <a:cubicBezTo>
                    <a:pt x="37309" y="94459"/>
                    <a:pt x="31594" y="97316"/>
                    <a:pt x="25879" y="97316"/>
                  </a:cubicBezTo>
                  <a:close/>
                </a:path>
              </a:pathLst>
            </a:custGeom>
            <a:grpFill/>
            <a:ln w="9525" cap="flat">
              <a:noFill/>
              <a:prstDash val="solid"/>
              <a:miter/>
            </a:ln>
          </p:spPr>
          <p:txBody>
            <a:bodyPr rtlCol="0" anchor="ctr"/>
            <a:lstStyle/>
            <a:p>
              <a:endParaRPr lang="en-IN"/>
            </a:p>
          </p:txBody>
        </p:sp>
        <p:sp>
          <p:nvSpPr>
            <p:cNvPr id="31" name="Freeform: Shape 30">
              <a:extLst>
                <a:ext uri="{FF2B5EF4-FFF2-40B4-BE49-F238E27FC236}">
                  <a16:creationId xmlns:a16="http://schemas.microsoft.com/office/drawing/2014/main" id="{DC867FAE-DAEE-42BD-80EA-243C51D93F8F}"/>
                </a:ext>
              </a:extLst>
            </p:cNvPr>
            <p:cNvSpPr/>
            <p:nvPr/>
          </p:nvSpPr>
          <p:spPr>
            <a:xfrm>
              <a:off x="2642077" y="2753163"/>
              <a:ext cx="95250" cy="104775"/>
            </a:xfrm>
            <a:custGeom>
              <a:avLst/>
              <a:gdLst>
                <a:gd name="connsiteX0" fmla="*/ 30696 w 95250"/>
                <a:gd name="connsiteY0" fmla="*/ 106896 h 104775"/>
                <a:gd name="connsiteX1" fmla="*/ 9741 w 95250"/>
                <a:gd name="connsiteY1" fmla="*/ 100228 h 104775"/>
                <a:gd name="connsiteX2" fmla="*/ 6883 w 95250"/>
                <a:gd name="connsiteY2" fmla="*/ 60223 h 104775"/>
                <a:gd name="connsiteX3" fmla="*/ 50698 w 95250"/>
                <a:gd name="connsiteY3" fmla="*/ 9741 h 104775"/>
                <a:gd name="connsiteX4" fmla="*/ 90703 w 95250"/>
                <a:gd name="connsiteY4" fmla="*/ 6883 h 104775"/>
                <a:gd name="connsiteX5" fmla="*/ 93561 w 95250"/>
                <a:gd name="connsiteY5" fmla="*/ 46888 h 104775"/>
                <a:gd name="connsiteX6" fmla="*/ 49746 w 95250"/>
                <a:gd name="connsiteY6" fmla="*/ 97371 h 104775"/>
                <a:gd name="connsiteX7" fmla="*/ 30696 w 95250"/>
                <a:gd name="connsiteY7" fmla="*/ 10689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104775">
                  <a:moveTo>
                    <a:pt x="30696" y="106896"/>
                  </a:moveTo>
                  <a:cubicBezTo>
                    <a:pt x="23076" y="107848"/>
                    <a:pt x="15456" y="104991"/>
                    <a:pt x="9741" y="100228"/>
                  </a:cubicBezTo>
                  <a:cubicBezTo>
                    <a:pt x="-1689" y="89751"/>
                    <a:pt x="-3594" y="71653"/>
                    <a:pt x="6883" y="60223"/>
                  </a:cubicBezTo>
                  <a:lnTo>
                    <a:pt x="50698" y="9741"/>
                  </a:lnTo>
                  <a:cubicBezTo>
                    <a:pt x="61176" y="-1689"/>
                    <a:pt x="79273" y="-3594"/>
                    <a:pt x="90703" y="6883"/>
                  </a:cubicBezTo>
                  <a:cubicBezTo>
                    <a:pt x="102133" y="17361"/>
                    <a:pt x="104038" y="35458"/>
                    <a:pt x="93561" y="46888"/>
                  </a:cubicBezTo>
                  <a:lnTo>
                    <a:pt x="49746" y="97371"/>
                  </a:lnTo>
                  <a:cubicBezTo>
                    <a:pt x="44983" y="103086"/>
                    <a:pt x="37363" y="106896"/>
                    <a:pt x="30696" y="106896"/>
                  </a:cubicBezTo>
                  <a:close/>
                </a:path>
              </a:pathLst>
            </a:custGeom>
            <a:grpFill/>
            <a:ln w="9525" cap="flat">
              <a:noFill/>
              <a:prstDash val="solid"/>
              <a:miter/>
            </a:ln>
          </p:spPr>
          <p:txBody>
            <a:bodyPr rtlCol="0" anchor="ctr"/>
            <a:lstStyle/>
            <a:p>
              <a:endParaRPr lang="en-IN"/>
            </a:p>
          </p:txBody>
        </p:sp>
        <p:sp>
          <p:nvSpPr>
            <p:cNvPr id="1024" name="Freeform: Shape 1023">
              <a:extLst>
                <a:ext uri="{FF2B5EF4-FFF2-40B4-BE49-F238E27FC236}">
                  <a16:creationId xmlns:a16="http://schemas.microsoft.com/office/drawing/2014/main" id="{D312A0D4-E402-4AF3-9827-7BECAACFE25F}"/>
                </a:ext>
              </a:extLst>
            </p:cNvPr>
            <p:cNvSpPr/>
            <p:nvPr/>
          </p:nvSpPr>
          <p:spPr>
            <a:xfrm>
              <a:off x="2572544" y="2711253"/>
              <a:ext cx="104775" cy="104775"/>
            </a:xfrm>
            <a:custGeom>
              <a:avLst/>
              <a:gdLst>
                <a:gd name="connsiteX0" fmla="*/ 30696 w 104775"/>
                <a:gd name="connsiteY0" fmla="*/ 113563 h 104775"/>
                <a:gd name="connsiteX1" fmla="*/ 9741 w 104775"/>
                <a:gd name="connsiteY1" fmla="*/ 106896 h 104775"/>
                <a:gd name="connsiteX2" fmla="*/ 6883 w 104775"/>
                <a:gd name="connsiteY2" fmla="*/ 66891 h 104775"/>
                <a:gd name="connsiteX3" fmla="*/ 57366 w 104775"/>
                <a:gd name="connsiteY3" fmla="*/ 9741 h 104775"/>
                <a:gd name="connsiteX4" fmla="*/ 97371 w 104775"/>
                <a:gd name="connsiteY4" fmla="*/ 6883 h 104775"/>
                <a:gd name="connsiteX5" fmla="*/ 100228 w 104775"/>
                <a:gd name="connsiteY5" fmla="*/ 46888 h 104775"/>
                <a:gd name="connsiteX6" fmla="*/ 49746 w 104775"/>
                <a:gd name="connsiteY6" fmla="*/ 104038 h 104775"/>
                <a:gd name="connsiteX7" fmla="*/ 30696 w 104775"/>
                <a:gd name="connsiteY7" fmla="*/ 11356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75" h="104775">
                  <a:moveTo>
                    <a:pt x="30696" y="113563"/>
                  </a:moveTo>
                  <a:cubicBezTo>
                    <a:pt x="23076" y="114516"/>
                    <a:pt x="15456" y="111658"/>
                    <a:pt x="9741" y="106896"/>
                  </a:cubicBezTo>
                  <a:cubicBezTo>
                    <a:pt x="-1689" y="96418"/>
                    <a:pt x="-3594" y="78321"/>
                    <a:pt x="6883" y="66891"/>
                  </a:cubicBezTo>
                  <a:lnTo>
                    <a:pt x="57366" y="9741"/>
                  </a:lnTo>
                  <a:cubicBezTo>
                    <a:pt x="67843" y="-1689"/>
                    <a:pt x="85941" y="-3594"/>
                    <a:pt x="97371" y="6883"/>
                  </a:cubicBezTo>
                  <a:cubicBezTo>
                    <a:pt x="108801" y="17361"/>
                    <a:pt x="110706" y="35458"/>
                    <a:pt x="100228" y="46888"/>
                  </a:cubicBezTo>
                  <a:lnTo>
                    <a:pt x="49746" y="104038"/>
                  </a:lnTo>
                  <a:cubicBezTo>
                    <a:pt x="44031" y="109753"/>
                    <a:pt x="37363" y="112611"/>
                    <a:pt x="30696" y="113563"/>
                  </a:cubicBezTo>
                  <a:close/>
                </a:path>
              </a:pathLst>
            </a:custGeom>
            <a:grpFill/>
            <a:ln w="9525" cap="flat">
              <a:noFill/>
              <a:prstDash val="solid"/>
              <a:miter/>
            </a:ln>
          </p:spPr>
          <p:txBody>
            <a:bodyPr rtlCol="0" anchor="ctr"/>
            <a:lstStyle/>
            <a:p>
              <a:endParaRPr lang="en-IN"/>
            </a:p>
          </p:txBody>
        </p:sp>
        <p:sp>
          <p:nvSpPr>
            <p:cNvPr id="1025" name="Freeform: Shape 1024">
              <a:extLst>
                <a:ext uri="{FF2B5EF4-FFF2-40B4-BE49-F238E27FC236}">
                  <a16:creationId xmlns:a16="http://schemas.microsoft.com/office/drawing/2014/main" id="{41DA6C70-B33C-4682-9930-67E597AD0317}"/>
                </a:ext>
              </a:extLst>
            </p:cNvPr>
            <p:cNvSpPr/>
            <p:nvPr/>
          </p:nvSpPr>
          <p:spPr>
            <a:xfrm>
              <a:off x="2407025" y="2436196"/>
              <a:ext cx="190500" cy="219075"/>
            </a:xfrm>
            <a:custGeom>
              <a:avLst/>
              <a:gdLst>
                <a:gd name="connsiteX0" fmla="*/ 0 w 190500"/>
                <a:gd name="connsiteY0" fmla="*/ 179070 h 219075"/>
                <a:gd name="connsiteX1" fmla="*/ 73343 w 190500"/>
                <a:gd name="connsiteY1" fmla="*/ 223838 h 219075"/>
                <a:gd name="connsiteX2" fmla="*/ 99060 w 190500"/>
                <a:gd name="connsiteY2" fmla="*/ 217170 h 219075"/>
                <a:gd name="connsiteX3" fmla="*/ 187643 w 190500"/>
                <a:gd name="connsiteY3" fmla="*/ 70485 h 219075"/>
                <a:gd name="connsiteX4" fmla="*/ 180975 w 190500"/>
                <a:gd name="connsiteY4" fmla="*/ 44768 h 219075"/>
                <a:gd name="connsiteX5" fmla="*/ 108585 w 190500"/>
                <a:gd name="connsiteY5" fmla="*/ 0 h 219075"/>
                <a:gd name="connsiteX6" fmla="*/ 0 w 190500"/>
                <a:gd name="connsiteY6" fmla="*/ 17907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219075">
                  <a:moveTo>
                    <a:pt x="0" y="179070"/>
                  </a:moveTo>
                  <a:lnTo>
                    <a:pt x="73343" y="223838"/>
                  </a:lnTo>
                  <a:cubicBezTo>
                    <a:pt x="81915" y="229553"/>
                    <a:pt x="94298" y="226695"/>
                    <a:pt x="99060" y="217170"/>
                  </a:cubicBezTo>
                  <a:lnTo>
                    <a:pt x="187643" y="70485"/>
                  </a:lnTo>
                  <a:cubicBezTo>
                    <a:pt x="193358" y="61913"/>
                    <a:pt x="190500" y="49530"/>
                    <a:pt x="180975" y="44768"/>
                  </a:cubicBezTo>
                  <a:lnTo>
                    <a:pt x="108585" y="0"/>
                  </a:lnTo>
                  <a:lnTo>
                    <a:pt x="0" y="179070"/>
                  </a:lnTo>
                  <a:close/>
                </a:path>
              </a:pathLst>
            </a:custGeom>
            <a:grpFill/>
            <a:ln w="9525" cap="flat">
              <a:noFill/>
              <a:prstDash val="solid"/>
              <a:miter/>
            </a:ln>
          </p:spPr>
          <p:txBody>
            <a:bodyPr rtlCol="0" anchor="ctr"/>
            <a:lstStyle/>
            <a:p>
              <a:endParaRPr lang="en-IN"/>
            </a:p>
          </p:txBody>
        </p:sp>
        <p:sp>
          <p:nvSpPr>
            <p:cNvPr id="1027" name="Freeform: Shape 1026">
              <a:extLst>
                <a:ext uri="{FF2B5EF4-FFF2-40B4-BE49-F238E27FC236}">
                  <a16:creationId xmlns:a16="http://schemas.microsoft.com/office/drawing/2014/main" id="{6D85DDC3-EFDA-4A9C-9881-EF815FF2055C}"/>
                </a:ext>
              </a:extLst>
            </p:cNvPr>
            <p:cNvSpPr/>
            <p:nvPr/>
          </p:nvSpPr>
          <p:spPr>
            <a:xfrm>
              <a:off x="2524182" y="2521921"/>
              <a:ext cx="504825" cy="409575"/>
            </a:xfrm>
            <a:custGeom>
              <a:avLst/>
              <a:gdLst>
                <a:gd name="connsiteX0" fmla="*/ 500063 w 504825"/>
                <a:gd name="connsiteY0" fmla="*/ 218123 h 409575"/>
                <a:gd name="connsiteX1" fmla="*/ 346710 w 504825"/>
                <a:gd name="connsiteY1" fmla="*/ 86678 h 409575"/>
                <a:gd name="connsiteX2" fmla="*/ 336233 w 504825"/>
                <a:gd name="connsiteY2" fmla="*/ 77153 h 409575"/>
                <a:gd name="connsiteX3" fmla="*/ 270510 w 504825"/>
                <a:gd name="connsiteY3" fmla="*/ 152400 h 409575"/>
                <a:gd name="connsiteX4" fmla="*/ 232410 w 504825"/>
                <a:gd name="connsiteY4" fmla="*/ 171450 h 409575"/>
                <a:gd name="connsiteX5" fmla="*/ 227648 w 504825"/>
                <a:gd name="connsiteY5" fmla="*/ 171450 h 409575"/>
                <a:gd name="connsiteX6" fmla="*/ 190500 w 504825"/>
                <a:gd name="connsiteY6" fmla="*/ 157163 h 409575"/>
                <a:gd name="connsiteX7" fmla="*/ 184785 w 504825"/>
                <a:gd name="connsiteY7" fmla="*/ 76200 h 409575"/>
                <a:gd name="connsiteX8" fmla="*/ 240983 w 504825"/>
                <a:gd name="connsiteY8" fmla="*/ 11430 h 409575"/>
                <a:gd name="connsiteX9" fmla="*/ 82868 w 504825"/>
                <a:gd name="connsiteY9" fmla="*/ 0 h 409575"/>
                <a:gd name="connsiteX10" fmla="*/ 0 w 504825"/>
                <a:gd name="connsiteY10" fmla="*/ 137160 h 409575"/>
                <a:gd name="connsiteX11" fmla="*/ 64770 w 504825"/>
                <a:gd name="connsiteY11" fmla="*/ 212408 h 409575"/>
                <a:gd name="connsiteX12" fmla="*/ 89535 w 504825"/>
                <a:gd name="connsiteY12" fmla="*/ 183833 h 409575"/>
                <a:gd name="connsiteX13" fmla="*/ 125730 w 504825"/>
                <a:gd name="connsiteY13" fmla="*/ 167640 h 409575"/>
                <a:gd name="connsiteX14" fmla="*/ 125730 w 504825"/>
                <a:gd name="connsiteY14" fmla="*/ 167640 h 409575"/>
                <a:gd name="connsiteX15" fmla="*/ 157163 w 504825"/>
                <a:gd name="connsiteY15" fmla="*/ 179070 h 409575"/>
                <a:gd name="connsiteX16" fmla="*/ 173355 w 504825"/>
                <a:gd name="connsiteY16" fmla="*/ 213360 h 409575"/>
                <a:gd name="connsiteX17" fmla="*/ 189548 w 504825"/>
                <a:gd name="connsiteY17" fmla="*/ 210503 h 409575"/>
                <a:gd name="connsiteX18" fmla="*/ 220980 w 504825"/>
                <a:gd name="connsiteY18" fmla="*/ 221933 h 409575"/>
                <a:gd name="connsiteX19" fmla="*/ 237173 w 504825"/>
                <a:gd name="connsiteY19" fmla="*/ 257175 h 409575"/>
                <a:gd name="connsiteX20" fmla="*/ 249555 w 504825"/>
                <a:gd name="connsiteY20" fmla="*/ 255270 h 409575"/>
                <a:gd name="connsiteX21" fmla="*/ 249555 w 504825"/>
                <a:gd name="connsiteY21" fmla="*/ 255270 h 409575"/>
                <a:gd name="connsiteX22" fmla="*/ 278130 w 504825"/>
                <a:gd name="connsiteY22" fmla="*/ 265748 h 409575"/>
                <a:gd name="connsiteX23" fmla="*/ 292418 w 504825"/>
                <a:gd name="connsiteY23" fmla="*/ 295275 h 409575"/>
                <a:gd name="connsiteX24" fmla="*/ 302895 w 504825"/>
                <a:gd name="connsiteY24" fmla="*/ 293370 h 409575"/>
                <a:gd name="connsiteX25" fmla="*/ 302895 w 504825"/>
                <a:gd name="connsiteY25" fmla="*/ 293370 h 409575"/>
                <a:gd name="connsiteX26" fmla="*/ 327660 w 504825"/>
                <a:gd name="connsiteY26" fmla="*/ 302895 h 409575"/>
                <a:gd name="connsiteX27" fmla="*/ 340995 w 504825"/>
                <a:gd name="connsiteY27" fmla="*/ 328613 h 409575"/>
                <a:gd name="connsiteX28" fmla="*/ 331470 w 504825"/>
                <a:gd name="connsiteY28" fmla="*/ 356235 h 409575"/>
                <a:gd name="connsiteX29" fmla="*/ 299085 w 504825"/>
                <a:gd name="connsiteY29" fmla="*/ 393382 h 409575"/>
                <a:gd name="connsiteX30" fmla="*/ 312420 w 504825"/>
                <a:gd name="connsiteY30" fmla="*/ 403860 h 409575"/>
                <a:gd name="connsiteX31" fmla="*/ 335280 w 504825"/>
                <a:gd name="connsiteY31" fmla="*/ 409575 h 409575"/>
                <a:gd name="connsiteX32" fmla="*/ 369570 w 504825"/>
                <a:gd name="connsiteY32" fmla="*/ 368618 h 409575"/>
                <a:gd name="connsiteX33" fmla="*/ 369570 w 504825"/>
                <a:gd name="connsiteY33" fmla="*/ 367665 h 409575"/>
                <a:gd name="connsiteX34" fmla="*/ 379095 w 504825"/>
                <a:gd name="connsiteY34" fmla="*/ 368618 h 409575"/>
                <a:gd name="connsiteX35" fmla="*/ 413385 w 504825"/>
                <a:gd name="connsiteY35" fmla="*/ 327660 h 409575"/>
                <a:gd name="connsiteX36" fmla="*/ 413385 w 504825"/>
                <a:gd name="connsiteY36" fmla="*/ 326707 h 409575"/>
                <a:gd name="connsiteX37" fmla="*/ 422910 w 504825"/>
                <a:gd name="connsiteY37" fmla="*/ 327660 h 409575"/>
                <a:gd name="connsiteX38" fmla="*/ 457200 w 504825"/>
                <a:gd name="connsiteY38" fmla="*/ 286703 h 409575"/>
                <a:gd name="connsiteX39" fmla="*/ 456248 w 504825"/>
                <a:gd name="connsiteY39" fmla="*/ 280988 h 409575"/>
                <a:gd name="connsiteX40" fmla="*/ 476250 w 504825"/>
                <a:gd name="connsiteY40" fmla="*/ 284798 h 409575"/>
                <a:gd name="connsiteX41" fmla="*/ 510540 w 504825"/>
                <a:gd name="connsiteY41" fmla="*/ 243840 h 409575"/>
                <a:gd name="connsiteX42" fmla="*/ 500063 w 504825"/>
                <a:gd name="connsiteY42" fmla="*/ 218123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4825" h="409575">
                  <a:moveTo>
                    <a:pt x="500063" y="218123"/>
                  </a:moveTo>
                  <a:lnTo>
                    <a:pt x="346710" y="86678"/>
                  </a:lnTo>
                  <a:lnTo>
                    <a:pt x="336233" y="77153"/>
                  </a:lnTo>
                  <a:lnTo>
                    <a:pt x="270510" y="152400"/>
                  </a:lnTo>
                  <a:cubicBezTo>
                    <a:pt x="260985" y="163830"/>
                    <a:pt x="247650" y="170498"/>
                    <a:pt x="232410" y="171450"/>
                  </a:cubicBezTo>
                  <a:cubicBezTo>
                    <a:pt x="230505" y="171450"/>
                    <a:pt x="228600" y="171450"/>
                    <a:pt x="227648" y="171450"/>
                  </a:cubicBezTo>
                  <a:cubicBezTo>
                    <a:pt x="213360" y="171450"/>
                    <a:pt x="200025" y="166688"/>
                    <a:pt x="190500" y="157163"/>
                  </a:cubicBezTo>
                  <a:cubicBezTo>
                    <a:pt x="166688" y="136208"/>
                    <a:pt x="164783" y="100013"/>
                    <a:pt x="184785" y="76200"/>
                  </a:cubicBezTo>
                  <a:lnTo>
                    <a:pt x="240983" y="11430"/>
                  </a:lnTo>
                  <a:cubicBezTo>
                    <a:pt x="197167" y="5715"/>
                    <a:pt x="140970" y="28575"/>
                    <a:pt x="82868" y="0"/>
                  </a:cubicBezTo>
                  <a:lnTo>
                    <a:pt x="0" y="137160"/>
                  </a:lnTo>
                  <a:lnTo>
                    <a:pt x="64770" y="212408"/>
                  </a:lnTo>
                  <a:lnTo>
                    <a:pt x="89535" y="183833"/>
                  </a:lnTo>
                  <a:cubicBezTo>
                    <a:pt x="98108" y="173355"/>
                    <a:pt x="111443" y="167640"/>
                    <a:pt x="125730" y="167640"/>
                  </a:cubicBezTo>
                  <a:lnTo>
                    <a:pt x="125730" y="167640"/>
                  </a:lnTo>
                  <a:cubicBezTo>
                    <a:pt x="137160" y="167640"/>
                    <a:pt x="148590" y="171450"/>
                    <a:pt x="157163" y="179070"/>
                  </a:cubicBezTo>
                  <a:cubicBezTo>
                    <a:pt x="167640" y="187642"/>
                    <a:pt x="172403" y="200025"/>
                    <a:pt x="173355" y="213360"/>
                  </a:cubicBezTo>
                  <a:cubicBezTo>
                    <a:pt x="178117" y="211455"/>
                    <a:pt x="183833" y="210503"/>
                    <a:pt x="189548" y="210503"/>
                  </a:cubicBezTo>
                  <a:cubicBezTo>
                    <a:pt x="200978" y="210503"/>
                    <a:pt x="212408" y="214313"/>
                    <a:pt x="220980" y="221933"/>
                  </a:cubicBezTo>
                  <a:cubicBezTo>
                    <a:pt x="231458" y="231458"/>
                    <a:pt x="237173" y="243840"/>
                    <a:pt x="237173" y="257175"/>
                  </a:cubicBezTo>
                  <a:cubicBezTo>
                    <a:pt x="240983" y="256223"/>
                    <a:pt x="245745" y="255270"/>
                    <a:pt x="249555" y="255270"/>
                  </a:cubicBezTo>
                  <a:lnTo>
                    <a:pt x="249555" y="255270"/>
                  </a:lnTo>
                  <a:cubicBezTo>
                    <a:pt x="260033" y="255270"/>
                    <a:pt x="269558" y="259080"/>
                    <a:pt x="278130" y="265748"/>
                  </a:cubicBezTo>
                  <a:cubicBezTo>
                    <a:pt x="286703" y="273368"/>
                    <a:pt x="291465" y="283845"/>
                    <a:pt x="292418" y="295275"/>
                  </a:cubicBezTo>
                  <a:cubicBezTo>
                    <a:pt x="295275" y="294323"/>
                    <a:pt x="299085" y="293370"/>
                    <a:pt x="302895" y="293370"/>
                  </a:cubicBezTo>
                  <a:lnTo>
                    <a:pt x="302895" y="293370"/>
                  </a:lnTo>
                  <a:cubicBezTo>
                    <a:pt x="312420" y="293370"/>
                    <a:pt x="320993" y="296228"/>
                    <a:pt x="327660" y="302895"/>
                  </a:cubicBezTo>
                  <a:cubicBezTo>
                    <a:pt x="335280" y="309563"/>
                    <a:pt x="340043" y="319088"/>
                    <a:pt x="340995" y="328613"/>
                  </a:cubicBezTo>
                  <a:cubicBezTo>
                    <a:pt x="341948" y="339090"/>
                    <a:pt x="338138" y="348615"/>
                    <a:pt x="331470" y="356235"/>
                  </a:cubicBezTo>
                  <a:lnTo>
                    <a:pt x="299085" y="393382"/>
                  </a:lnTo>
                  <a:lnTo>
                    <a:pt x="312420" y="403860"/>
                  </a:lnTo>
                  <a:cubicBezTo>
                    <a:pt x="319088" y="407670"/>
                    <a:pt x="326708" y="410528"/>
                    <a:pt x="335280" y="409575"/>
                  </a:cubicBezTo>
                  <a:cubicBezTo>
                    <a:pt x="356235" y="407670"/>
                    <a:pt x="371475" y="389573"/>
                    <a:pt x="369570" y="368618"/>
                  </a:cubicBezTo>
                  <a:cubicBezTo>
                    <a:pt x="369570" y="368618"/>
                    <a:pt x="369570" y="367665"/>
                    <a:pt x="369570" y="367665"/>
                  </a:cubicBezTo>
                  <a:cubicBezTo>
                    <a:pt x="372428" y="368618"/>
                    <a:pt x="376238" y="368618"/>
                    <a:pt x="379095" y="368618"/>
                  </a:cubicBezTo>
                  <a:cubicBezTo>
                    <a:pt x="400050" y="366713"/>
                    <a:pt x="415290" y="348615"/>
                    <a:pt x="413385" y="327660"/>
                  </a:cubicBezTo>
                  <a:cubicBezTo>
                    <a:pt x="413385" y="327660"/>
                    <a:pt x="413385" y="326707"/>
                    <a:pt x="413385" y="326707"/>
                  </a:cubicBezTo>
                  <a:cubicBezTo>
                    <a:pt x="416243" y="327660"/>
                    <a:pt x="420053" y="327660"/>
                    <a:pt x="422910" y="327660"/>
                  </a:cubicBezTo>
                  <a:cubicBezTo>
                    <a:pt x="443865" y="325755"/>
                    <a:pt x="459105" y="307658"/>
                    <a:pt x="457200" y="286703"/>
                  </a:cubicBezTo>
                  <a:cubicBezTo>
                    <a:pt x="457200" y="284798"/>
                    <a:pt x="456248" y="282893"/>
                    <a:pt x="456248" y="280988"/>
                  </a:cubicBezTo>
                  <a:cubicBezTo>
                    <a:pt x="461963" y="283845"/>
                    <a:pt x="468630" y="285750"/>
                    <a:pt x="476250" y="284798"/>
                  </a:cubicBezTo>
                  <a:cubicBezTo>
                    <a:pt x="497205" y="282893"/>
                    <a:pt x="512445" y="264795"/>
                    <a:pt x="510540" y="243840"/>
                  </a:cubicBezTo>
                  <a:cubicBezTo>
                    <a:pt x="511493" y="233363"/>
                    <a:pt x="506730" y="224790"/>
                    <a:pt x="500063" y="218123"/>
                  </a:cubicBezTo>
                  <a:close/>
                </a:path>
              </a:pathLst>
            </a:custGeom>
            <a:grpFill/>
            <a:ln w="9525" cap="flat">
              <a:noFill/>
              <a:prstDash val="solid"/>
              <a:miter/>
            </a:ln>
          </p:spPr>
          <p:txBody>
            <a:bodyPr rtlCol="0" anchor="ctr"/>
            <a:lstStyle/>
            <a:p>
              <a:endParaRPr lang="en-IN"/>
            </a:p>
          </p:txBody>
        </p:sp>
        <p:sp>
          <p:nvSpPr>
            <p:cNvPr id="1029" name="Freeform: Shape 1028">
              <a:extLst>
                <a:ext uri="{FF2B5EF4-FFF2-40B4-BE49-F238E27FC236}">
                  <a16:creationId xmlns:a16="http://schemas.microsoft.com/office/drawing/2014/main" id="{0A4CAC7B-5063-4EF7-9617-2B8D50D55BB0}"/>
                </a:ext>
              </a:extLst>
            </p:cNvPr>
            <p:cNvSpPr/>
            <p:nvPr/>
          </p:nvSpPr>
          <p:spPr>
            <a:xfrm>
              <a:off x="3043220" y="2436196"/>
              <a:ext cx="190500" cy="219075"/>
            </a:xfrm>
            <a:custGeom>
              <a:avLst/>
              <a:gdLst>
                <a:gd name="connsiteX0" fmla="*/ 190575 w 190500"/>
                <a:gd name="connsiteY0" fmla="*/ 179070 h 219075"/>
                <a:gd name="connsiteX1" fmla="*/ 117232 w 190500"/>
                <a:gd name="connsiteY1" fmla="*/ 223838 h 219075"/>
                <a:gd name="connsiteX2" fmla="*/ 91515 w 190500"/>
                <a:gd name="connsiteY2" fmla="*/ 217170 h 219075"/>
                <a:gd name="connsiteX3" fmla="*/ 2932 w 190500"/>
                <a:gd name="connsiteY3" fmla="*/ 70485 h 219075"/>
                <a:gd name="connsiteX4" fmla="*/ 9600 w 190500"/>
                <a:gd name="connsiteY4" fmla="*/ 44768 h 219075"/>
                <a:gd name="connsiteX5" fmla="*/ 82942 w 190500"/>
                <a:gd name="connsiteY5" fmla="*/ 0 h 219075"/>
                <a:gd name="connsiteX6" fmla="*/ 190575 w 190500"/>
                <a:gd name="connsiteY6" fmla="*/ 17907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219075">
                  <a:moveTo>
                    <a:pt x="190575" y="179070"/>
                  </a:moveTo>
                  <a:lnTo>
                    <a:pt x="117232" y="223838"/>
                  </a:lnTo>
                  <a:cubicBezTo>
                    <a:pt x="108660" y="229553"/>
                    <a:pt x="96277" y="226695"/>
                    <a:pt x="91515" y="217170"/>
                  </a:cubicBezTo>
                  <a:lnTo>
                    <a:pt x="2932" y="70485"/>
                  </a:lnTo>
                  <a:cubicBezTo>
                    <a:pt x="-2783" y="61913"/>
                    <a:pt x="75" y="49530"/>
                    <a:pt x="9600" y="44768"/>
                  </a:cubicBezTo>
                  <a:lnTo>
                    <a:pt x="82942" y="0"/>
                  </a:lnTo>
                  <a:lnTo>
                    <a:pt x="190575" y="179070"/>
                  </a:lnTo>
                  <a:close/>
                </a:path>
              </a:pathLst>
            </a:custGeom>
            <a:grpFill/>
            <a:ln w="9525" cap="flat">
              <a:noFill/>
              <a:prstDash val="solid"/>
              <a:miter/>
            </a:ln>
          </p:spPr>
          <p:txBody>
            <a:bodyPr rtlCol="0" anchor="ctr"/>
            <a:lstStyle/>
            <a:p>
              <a:endParaRPr lang="en-IN"/>
            </a:p>
          </p:txBody>
        </p:sp>
        <p:sp>
          <p:nvSpPr>
            <p:cNvPr id="1031" name="Freeform: Shape 1030">
              <a:extLst>
                <a:ext uri="{FF2B5EF4-FFF2-40B4-BE49-F238E27FC236}">
                  <a16:creationId xmlns:a16="http://schemas.microsoft.com/office/drawing/2014/main" id="{77148BF2-DDCC-462D-A2A9-DCBD2C028140}"/>
                </a:ext>
              </a:extLst>
            </p:cNvPr>
            <p:cNvSpPr/>
            <p:nvPr/>
          </p:nvSpPr>
          <p:spPr>
            <a:xfrm>
              <a:off x="2712677" y="2513207"/>
              <a:ext cx="400050" cy="219075"/>
            </a:xfrm>
            <a:custGeom>
              <a:avLst/>
              <a:gdLst>
                <a:gd name="connsiteX0" fmla="*/ 322045 w 400050"/>
                <a:gd name="connsiteY0" fmla="*/ 12524 h 219075"/>
                <a:gd name="connsiteX1" fmla="*/ 122020 w 400050"/>
                <a:gd name="connsiteY1" fmla="*/ 1094 h 219075"/>
                <a:gd name="connsiteX2" fmla="*/ 117258 w 400050"/>
                <a:gd name="connsiteY2" fmla="*/ 142 h 219075"/>
                <a:gd name="connsiteX3" fmla="*/ 84873 w 400050"/>
                <a:gd name="connsiteY3" fmla="*/ 12524 h 219075"/>
                <a:gd name="connsiteX4" fmla="*/ 9625 w 400050"/>
                <a:gd name="connsiteY4" fmla="*/ 98249 h 219075"/>
                <a:gd name="connsiteX5" fmla="*/ 13435 w 400050"/>
                <a:gd name="connsiteY5" fmla="*/ 151589 h 219075"/>
                <a:gd name="connsiteX6" fmla="*/ 42010 w 400050"/>
                <a:gd name="connsiteY6" fmla="*/ 161114 h 219075"/>
                <a:gd name="connsiteX7" fmla="*/ 67728 w 400050"/>
                <a:gd name="connsiteY7" fmla="*/ 147779 h 219075"/>
                <a:gd name="connsiteX8" fmla="*/ 145833 w 400050"/>
                <a:gd name="connsiteY8" fmla="*/ 58244 h 219075"/>
                <a:gd name="connsiteX9" fmla="*/ 323950 w 400050"/>
                <a:gd name="connsiteY9" fmla="*/ 211597 h 219075"/>
                <a:gd name="connsiteX10" fmla="*/ 323950 w 400050"/>
                <a:gd name="connsiteY10" fmla="*/ 211597 h 219075"/>
                <a:gd name="connsiteX11" fmla="*/ 323950 w 400050"/>
                <a:gd name="connsiteY11" fmla="*/ 211597 h 219075"/>
                <a:gd name="connsiteX12" fmla="*/ 334428 w 400050"/>
                <a:gd name="connsiteY12" fmla="*/ 223979 h 219075"/>
                <a:gd name="connsiteX13" fmla="*/ 403008 w 400050"/>
                <a:gd name="connsiteY13" fmla="*/ 144922 h 219075"/>
                <a:gd name="connsiteX14" fmla="*/ 322045 w 400050"/>
                <a:gd name="connsiteY14" fmla="*/ 1252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050" h="219075">
                  <a:moveTo>
                    <a:pt x="322045" y="12524"/>
                  </a:moveTo>
                  <a:cubicBezTo>
                    <a:pt x="242988" y="41099"/>
                    <a:pt x="185838" y="13477"/>
                    <a:pt x="122020" y="1094"/>
                  </a:cubicBezTo>
                  <a:cubicBezTo>
                    <a:pt x="121068" y="1094"/>
                    <a:pt x="117258" y="142"/>
                    <a:pt x="117258" y="142"/>
                  </a:cubicBezTo>
                  <a:cubicBezTo>
                    <a:pt x="105828" y="-811"/>
                    <a:pt x="93445" y="2999"/>
                    <a:pt x="84873" y="12524"/>
                  </a:cubicBezTo>
                  <a:lnTo>
                    <a:pt x="9625" y="98249"/>
                  </a:lnTo>
                  <a:cubicBezTo>
                    <a:pt x="-4662" y="114442"/>
                    <a:pt x="-2757" y="138254"/>
                    <a:pt x="13435" y="151589"/>
                  </a:cubicBezTo>
                  <a:cubicBezTo>
                    <a:pt x="22008" y="158257"/>
                    <a:pt x="31533" y="162067"/>
                    <a:pt x="42010" y="161114"/>
                  </a:cubicBezTo>
                  <a:cubicBezTo>
                    <a:pt x="51535" y="160162"/>
                    <a:pt x="61060" y="156352"/>
                    <a:pt x="67728" y="147779"/>
                  </a:cubicBezTo>
                  <a:cubicBezTo>
                    <a:pt x="67728" y="147779"/>
                    <a:pt x="145833" y="58244"/>
                    <a:pt x="145833" y="58244"/>
                  </a:cubicBezTo>
                  <a:lnTo>
                    <a:pt x="323950" y="211597"/>
                  </a:lnTo>
                  <a:lnTo>
                    <a:pt x="323950" y="211597"/>
                  </a:lnTo>
                  <a:lnTo>
                    <a:pt x="323950" y="211597"/>
                  </a:lnTo>
                  <a:cubicBezTo>
                    <a:pt x="328713" y="216359"/>
                    <a:pt x="330618" y="218264"/>
                    <a:pt x="334428" y="223979"/>
                  </a:cubicBezTo>
                  <a:lnTo>
                    <a:pt x="403008" y="144922"/>
                  </a:lnTo>
                  <a:lnTo>
                    <a:pt x="322045" y="12524"/>
                  </a:lnTo>
                  <a:close/>
                </a:path>
              </a:pathLst>
            </a:custGeom>
            <a:grpFill/>
            <a:ln w="9525" cap="flat">
              <a:noFill/>
              <a:prstDash val="solid"/>
              <a:miter/>
            </a:ln>
          </p:spPr>
          <p:txBody>
            <a:bodyPr rtlCol="0" anchor="ctr"/>
            <a:lstStyle/>
            <a:p>
              <a:endParaRPr lang="en-IN"/>
            </a:p>
          </p:txBody>
        </p:sp>
      </p:grpSp>
      <p:sp>
        <p:nvSpPr>
          <p:cNvPr id="41" name="TextBox 40">
            <a:extLst>
              <a:ext uri="{FF2B5EF4-FFF2-40B4-BE49-F238E27FC236}">
                <a16:creationId xmlns:a16="http://schemas.microsoft.com/office/drawing/2014/main" id="{6784BA29-0156-4CF3-84EF-38A6D01384C3}"/>
              </a:ext>
            </a:extLst>
          </p:cNvPr>
          <p:cNvSpPr txBox="1"/>
          <p:nvPr/>
        </p:nvSpPr>
        <p:spPr>
          <a:xfrm>
            <a:off x="3300065" y="4055699"/>
            <a:ext cx="2035682" cy="276999"/>
          </a:xfrm>
          <a:prstGeom prst="rect">
            <a:avLst/>
          </a:prstGeom>
          <a:noFill/>
        </p:spPr>
        <p:txBody>
          <a:bodyPr wrap="square" rtlCol="0">
            <a:spAutoFit/>
          </a:bodyPr>
          <a:lstStyle/>
          <a:p>
            <a:pPr algn="ctr"/>
            <a:r>
              <a:rPr lang="en-IN" sz="1200" b="1" dirty="0">
                <a:solidFill>
                  <a:srgbClr val="FF0000"/>
                </a:solidFill>
              </a:rPr>
              <a:t>Governance </a:t>
            </a:r>
          </a:p>
        </p:txBody>
      </p:sp>
      <p:pic>
        <p:nvPicPr>
          <p:cNvPr id="1034" name="Graphic 1033" descr="Shopping bag">
            <a:extLst>
              <a:ext uri="{FF2B5EF4-FFF2-40B4-BE49-F238E27FC236}">
                <a16:creationId xmlns:a16="http://schemas.microsoft.com/office/drawing/2014/main" id="{21BAEDC1-88C2-454C-A9C1-81FCFAD1EBA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38400" y="1892800"/>
            <a:ext cx="797087" cy="762078"/>
          </a:xfrm>
          <a:prstGeom prst="rect">
            <a:avLst/>
          </a:prstGeom>
        </p:spPr>
      </p:pic>
      <p:pic>
        <p:nvPicPr>
          <p:cNvPr id="1036" name="Graphic 1035" descr="Rupee">
            <a:extLst>
              <a:ext uri="{FF2B5EF4-FFF2-40B4-BE49-F238E27FC236}">
                <a16:creationId xmlns:a16="http://schemas.microsoft.com/office/drawing/2014/main" id="{E31027E3-387D-41D5-AF87-B2CEC869AFE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57902" y="2162609"/>
            <a:ext cx="323728" cy="449455"/>
          </a:xfrm>
          <a:prstGeom prst="rect">
            <a:avLst/>
          </a:prstGeom>
        </p:spPr>
      </p:pic>
      <p:sp>
        <p:nvSpPr>
          <p:cNvPr id="46" name="TextBox 45">
            <a:extLst>
              <a:ext uri="{FF2B5EF4-FFF2-40B4-BE49-F238E27FC236}">
                <a16:creationId xmlns:a16="http://schemas.microsoft.com/office/drawing/2014/main" id="{1266D5F3-46A4-4BC9-B1C7-755BB0992954}"/>
              </a:ext>
            </a:extLst>
          </p:cNvPr>
          <p:cNvSpPr txBox="1"/>
          <p:nvPr/>
        </p:nvSpPr>
        <p:spPr>
          <a:xfrm>
            <a:off x="3543201" y="5864688"/>
            <a:ext cx="2035682" cy="276999"/>
          </a:xfrm>
          <a:prstGeom prst="rect">
            <a:avLst/>
          </a:prstGeom>
          <a:noFill/>
        </p:spPr>
        <p:txBody>
          <a:bodyPr wrap="square" rtlCol="0">
            <a:spAutoFit/>
          </a:bodyPr>
          <a:lstStyle/>
          <a:p>
            <a:pPr algn="just"/>
            <a:r>
              <a:rPr lang="en-IN" sz="1200" b="1" dirty="0">
                <a:solidFill>
                  <a:srgbClr val="FF0000"/>
                </a:solidFill>
              </a:rPr>
              <a:t>Program Management </a:t>
            </a:r>
          </a:p>
        </p:txBody>
      </p:sp>
      <p:sp>
        <p:nvSpPr>
          <p:cNvPr id="47" name="TextBox 46">
            <a:extLst>
              <a:ext uri="{FF2B5EF4-FFF2-40B4-BE49-F238E27FC236}">
                <a16:creationId xmlns:a16="http://schemas.microsoft.com/office/drawing/2014/main" id="{ECB8EF84-71C7-4FF4-8674-3D0D148314B4}"/>
              </a:ext>
            </a:extLst>
          </p:cNvPr>
          <p:cNvSpPr txBox="1"/>
          <p:nvPr/>
        </p:nvSpPr>
        <p:spPr>
          <a:xfrm>
            <a:off x="2061057" y="3120729"/>
            <a:ext cx="2035682" cy="276999"/>
          </a:xfrm>
          <a:prstGeom prst="rect">
            <a:avLst/>
          </a:prstGeom>
          <a:noFill/>
        </p:spPr>
        <p:txBody>
          <a:bodyPr wrap="square" rtlCol="0">
            <a:spAutoFit/>
          </a:bodyPr>
          <a:lstStyle/>
          <a:p>
            <a:pPr algn="just"/>
            <a:r>
              <a:rPr lang="en-IN" sz="1200" b="1" dirty="0">
                <a:solidFill>
                  <a:srgbClr val="FF0000"/>
                </a:solidFill>
              </a:rPr>
              <a:t>Resource Mobilization</a:t>
            </a:r>
          </a:p>
        </p:txBody>
      </p:sp>
      <p:pic>
        <p:nvPicPr>
          <p:cNvPr id="1038" name="Graphic 1037" descr="Presentation with bar chart">
            <a:extLst>
              <a:ext uri="{FF2B5EF4-FFF2-40B4-BE49-F238E27FC236}">
                <a16:creationId xmlns:a16="http://schemas.microsoft.com/office/drawing/2014/main" id="{3ACC7F43-DF44-4639-AF1B-1A84652ED08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362566" y="5534920"/>
            <a:ext cx="914400" cy="914400"/>
          </a:xfrm>
          <a:prstGeom prst="rect">
            <a:avLst/>
          </a:prstGeom>
        </p:spPr>
      </p:pic>
      <p:sp>
        <p:nvSpPr>
          <p:cNvPr id="50" name="TextBox 49">
            <a:extLst>
              <a:ext uri="{FF2B5EF4-FFF2-40B4-BE49-F238E27FC236}">
                <a16:creationId xmlns:a16="http://schemas.microsoft.com/office/drawing/2014/main" id="{02656BD6-0262-4143-B914-74781C0C43A7}"/>
              </a:ext>
            </a:extLst>
          </p:cNvPr>
          <p:cNvSpPr txBox="1"/>
          <p:nvPr/>
        </p:nvSpPr>
        <p:spPr>
          <a:xfrm>
            <a:off x="1832965" y="6601731"/>
            <a:ext cx="2436324" cy="276999"/>
          </a:xfrm>
          <a:prstGeom prst="rect">
            <a:avLst/>
          </a:prstGeom>
          <a:noFill/>
        </p:spPr>
        <p:txBody>
          <a:bodyPr wrap="square" rtlCol="0">
            <a:spAutoFit/>
          </a:bodyPr>
          <a:lstStyle/>
          <a:p>
            <a:pPr algn="just"/>
            <a:r>
              <a:rPr lang="en-IN" sz="1200" b="1" dirty="0">
                <a:solidFill>
                  <a:srgbClr val="FF0000"/>
                </a:solidFill>
              </a:rPr>
              <a:t>Program Monitoring </a:t>
            </a:r>
          </a:p>
        </p:txBody>
      </p:sp>
      <p:pic>
        <p:nvPicPr>
          <p:cNvPr id="9" name="Graphic 8" descr="Home">
            <a:extLst>
              <a:ext uri="{FF2B5EF4-FFF2-40B4-BE49-F238E27FC236}">
                <a16:creationId xmlns:a16="http://schemas.microsoft.com/office/drawing/2014/main" id="{64BF6141-7707-49F8-89C1-8EB15444AC1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372994" y="3468341"/>
            <a:ext cx="914400" cy="914400"/>
          </a:xfrm>
          <a:prstGeom prst="rect">
            <a:avLst/>
          </a:prstGeom>
        </p:spPr>
      </p:pic>
      <p:grpSp>
        <p:nvGrpSpPr>
          <p:cNvPr id="14" name="Graphic 6" descr="Puzzle pieces">
            <a:extLst>
              <a:ext uri="{FF2B5EF4-FFF2-40B4-BE49-F238E27FC236}">
                <a16:creationId xmlns:a16="http://schemas.microsoft.com/office/drawing/2014/main" id="{DCD0237D-5623-4497-B60D-5DE78601AAD1}"/>
              </a:ext>
            </a:extLst>
          </p:cNvPr>
          <p:cNvGrpSpPr/>
          <p:nvPr/>
        </p:nvGrpSpPr>
        <p:grpSpPr>
          <a:xfrm>
            <a:off x="3720663" y="4466897"/>
            <a:ext cx="1242314" cy="1214406"/>
            <a:chOff x="3720663" y="4466897"/>
            <a:chExt cx="1242314" cy="1214406"/>
          </a:xfrm>
        </p:grpSpPr>
        <p:sp>
          <p:nvSpPr>
            <p:cNvPr id="15" name="Freeform: Shape 14">
              <a:extLst>
                <a:ext uri="{FF2B5EF4-FFF2-40B4-BE49-F238E27FC236}">
                  <a16:creationId xmlns:a16="http://schemas.microsoft.com/office/drawing/2014/main" id="{26223453-94D0-47D6-89FE-A3ECC006D479}"/>
                </a:ext>
              </a:extLst>
            </p:cNvPr>
            <p:cNvSpPr/>
            <p:nvPr/>
          </p:nvSpPr>
          <p:spPr>
            <a:xfrm>
              <a:off x="4306404" y="4631348"/>
              <a:ext cx="491749" cy="430102"/>
            </a:xfrm>
            <a:custGeom>
              <a:avLst/>
              <a:gdLst>
                <a:gd name="connsiteX0" fmla="*/ 50298 w 491749"/>
                <a:gd name="connsiteY0" fmla="*/ 305246 h 430102"/>
                <a:gd name="connsiteX1" fmla="*/ 50298 w 491749"/>
                <a:gd name="connsiteY1" fmla="*/ 305246 h 430102"/>
                <a:gd name="connsiteX2" fmla="*/ 123154 w 491749"/>
                <a:gd name="connsiteY2" fmla="*/ 334721 h 430102"/>
                <a:gd name="connsiteX3" fmla="*/ 214442 w 491749"/>
                <a:gd name="connsiteY3" fmla="*/ 254698 h 430102"/>
                <a:gd name="connsiteX4" fmla="*/ 289831 w 491749"/>
                <a:gd name="connsiteY4" fmla="*/ 306891 h 430102"/>
                <a:gd name="connsiteX5" fmla="*/ 274691 w 491749"/>
                <a:gd name="connsiteY5" fmla="*/ 396073 h 430102"/>
                <a:gd name="connsiteX6" fmla="*/ 362429 w 491749"/>
                <a:gd name="connsiteY6" fmla="*/ 431620 h 430102"/>
                <a:gd name="connsiteX7" fmla="*/ 363982 w 491749"/>
                <a:gd name="connsiteY7" fmla="*/ 432253 h 430102"/>
                <a:gd name="connsiteX8" fmla="*/ 493260 w 491749"/>
                <a:gd name="connsiteY8" fmla="*/ 126501 h 430102"/>
                <a:gd name="connsiteX9" fmla="*/ 179576 w 491749"/>
                <a:gd name="connsiteY9" fmla="*/ 0 h 430102"/>
                <a:gd name="connsiteX10" fmla="*/ 130789 w 491749"/>
                <a:gd name="connsiteY10" fmla="*/ 117266 h 430102"/>
                <a:gd name="connsiteX11" fmla="*/ 130789 w 491749"/>
                <a:gd name="connsiteY11" fmla="*/ 117266 h 430102"/>
                <a:gd name="connsiteX12" fmla="*/ 127037 w 491749"/>
                <a:gd name="connsiteY12" fmla="*/ 125995 h 430102"/>
                <a:gd name="connsiteX13" fmla="*/ 126001 w 491749"/>
                <a:gd name="connsiteY13" fmla="*/ 121947 h 430102"/>
                <a:gd name="connsiteX14" fmla="*/ 38263 w 491749"/>
                <a:gd name="connsiteY14" fmla="*/ 86400 h 430102"/>
                <a:gd name="connsiteX15" fmla="*/ 3711 w 491749"/>
                <a:gd name="connsiteY15" fmla="*/ 118405 h 430102"/>
                <a:gd name="connsiteX16" fmla="*/ 45110 w 491749"/>
                <a:gd name="connsiteY16" fmla="*/ 201771 h 430102"/>
                <a:gd name="connsiteX17" fmla="*/ 92743 w 491749"/>
                <a:gd name="connsiteY17" fmla="*/ 200377 h 430102"/>
                <a:gd name="connsiteX18" fmla="*/ 96885 w 491749"/>
                <a:gd name="connsiteY18" fmla="*/ 198732 h 430102"/>
                <a:gd name="connsiteX19" fmla="*/ 94426 w 491749"/>
                <a:gd name="connsiteY19" fmla="*/ 204552 h 430102"/>
                <a:gd name="connsiteX20" fmla="*/ 94426 w 491749"/>
                <a:gd name="connsiteY20" fmla="*/ 204552 h 43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1749" h="430102">
                  <a:moveTo>
                    <a:pt x="50298" y="305246"/>
                  </a:moveTo>
                  <a:lnTo>
                    <a:pt x="50298" y="305246"/>
                  </a:lnTo>
                  <a:lnTo>
                    <a:pt x="123154" y="334721"/>
                  </a:lnTo>
                  <a:cubicBezTo>
                    <a:pt x="125757" y="287981"/>
                    <a:pt x="166628" y="252154"/>
                    <a:pt x="214442" y="254698"/>
                  </a:cubicBezTo>
                  <a:cubicBezTo>
                    <a:pt x="247751" y="256470"/>
                    <a:pt x="277065" y="276764"/>
                    <a:pt x="289831" y="306891"/>
                  </a:cubicBezTo>
                  <a:cubicBezTo>
                    <a:pt x="302183" y="337053"/>
                    <a:pt x="296347" y="371427"/>
                    <a:pt x="274691" y="396073"/>
                  </a:cubicBezTo>
                  <a:lnTo>
                    <a:pt x="362429" y="431620"/>
                  </a:lnTo>
                  <a:lnTo>
                    <a:pt x="363982" y="432253"/>
                  </a:lnTo>
                  <a:lnTo>
                    <a:pt x="493260" y="126501"/>
                  </a:lnTo>
                  <a:lnTo>
                    <a:pt x="179576" y="0"/>
                  </a:lnTo>
                  <a:lnTo>
                    <a:pt x="130789" y="117266"/>
                  </a:lnTo>
                  <a:lnTo>
                    <a:pt x="130789" y="117266"/>
                  </a:lnTo>
                  <a:lnTo>
                    <a:pt x="127037" y="125995"/>
                  </a:lnTo>
                  <a:lnTo>
                    <a:pt x="126001" y="121947"/>
                  </a:lnTo>
                  <a:cubicBezTo>
                    <a:pt x="111757" y="88502"/>
                    <a:pt x="72533" y="72610"/>
                    <a:pt x="38263" y="86400"/>
                  </a:cubicBezTo>
                  <a:cubicBezTo>
                    <a:pt x="23239" y="92741"/>
                    <a:pt x="10997" y="104080"/>
                    <a:pt x="3711" y="118405"/>
                  </a:cubicBezTo>
                  <a:cubicBezTo>
                    <a:pt x="-8407" y="152600"/>
                    <a:pt x="10127" y="189926"/>
                    <a:pt x="45110" y="201771"/>
                  </a:cubicBezTo>
                  <a:cubicBezTo>
                    <a:pt x="60626" y="207026"/>
                    <a:pt x="77576" y="206530"/>
                    <a:pt x="92743" y="200377"/>
                  </a:cubicBezTo>
                  <a:lnTo>
                    <a:pt x="96885" y="198732"/>
                  </a:lnTo>
                  <a:lnTo>
                    <a:pt x="94426" y="204552"/>
                  </a:lnTo>
                  <a:lnTo>
                    <a:pt x="94426" y="204552"/>
                  </a:lnTo>
                  <a:close/>
                </a:path>
              </a:pathLst>
            </a:custGeom>
            <a:solidFill>
              <a:schemeClr val="accent6">
                <a:lumMod val="50000"/>
              </a:schemeClr>
            </a:solidFill>
            <a:ln w="12898" cap="flat">
              <a:noFill/>
              <a:prstDash val="solid"/>
              <a:miter/>
            </a:ln>
          </p:spPr>
          <p:txBody>
            <a:bodyPr rtlCol="0" anchor="ctr"/>
            <a:lstStyle/>
            <a:p>
              <a:endParaRPr lang="en-IN"/>
            </a:p>
          </p:txBody>
        </p:sp>
        <p:sp>
          <p:nvSpPr>
            <p:cNvPr id="16" name="Freeform: Shape 15">
              <a:extLst>
                <a:ext uri="{FF2B5EF4-FFF2-40B4-BE49-F238E27FC236}">
                  <a16:creationId xmlns:a16="http://schemas.microsoft.com/office/drawing/2014/main" id="{FBCC2783-6948-4C63-9FF2-0D764F4C439F}"/>
                </a:ext>
              </a:extLst>
            </p:cNvPr>
            <p:cNvSpPr/>
            <p:nvPr/>
          </p:nvSpPr>
          <p:spPr>
            <a:xfrm>
              <a:off x="3888893" y="5174288"/>
              <a:ext cx="478809" cy="328902"/>
            </a:xfrm>
            <a:custGeom>
              <a:avLst/>
              <a:gdLst>
                <a:gd name="connsiteX0" fmla="*/ 435069 w 478808"/>
                <a:gd name="connsiteY0" fmla="*/ 211003 h 328901"/>
                <a:gd name="connsiteX1" fmla="*/ 476171 w 478808"/>
                <a:gd name="connsiteY1" fmla="*/ 131085 h 328901"/>
                <a:gd name="connsiteX2" fmla="*/ 394417 w 478808"/>
                <a:gd name="connsiteY2" fmla="*/ 90906 h 328901"/>
                <a:gd name="connsiteX3" fmla="*/ 362342 w 478808"/>
                <a:gd name="connsiteY3" fmla="*/ 113851 h 328901"/>
                <a:gd name="connsiteX4" fmla="*/ 362342 w 478808"/>
                <a:gd name="connsiteY4" fmla="*/ 0 h 328901"/>
                <a:gd name="connsiteX5" fmla="*/ 283791 w 478808"/>
                <a:gd name="connsiteY5" fmla="*/ 0 h 328901"/>
                <a:gd name="connsiteX6" fmla="*/ 284697 w 478808"/>
                <a:gd name="connsiteY6" fmla="*/ 12650 h 328901"/>
                <a:gd name="connsiteX7" fmla="*/ 181171 w 478808"/>
                <a:gd name="connsiteY7" fmla="*/ 113851 h 328901"/>
                <a:gd name="connsiteX8" fmla="*/ 77645 w 478808"/>
                <a:gd name="connsiteY8" fmla="*/ 12650 h 328901"/>
                <a:gd name="connsiteX9" fmla="*/ 78550 w 478808"/>
                <a:gd name="connsiteY9" fmla="*/ 0 h 328901"/>
                <a:gd name="connsiteX10" fmla="*/ 0 w 478808"/>
                <a:gd name="connsiteY10" fmla="*/ 0 h 328901"/>
                <a:gd name="connsiteX11" fmla="*/ 0 w 478808"/>
                <a:gd name="connsiteY11" fmla="*/ 328902 h 328901"/>
                <a:gd name="connsiteX12" fmla="*/ 362342 w 478808"/>
                <a:gd name="connsiteY12" fmla="*/ 328902 h 328901"/>
                <a:gd name="connsiteX13" fmla="*/ 362342 w 478808"/>
                <a:gd name="connsiteY13" fmla="*/ 189751 h 328901"/>
                <a:gd name="connsiteX14" fmla="*/ 367000 w 478808"/>
                <a:gd name="connsiteY14" fmla="*/ 195317 h 328901"/>
                <a:gd name="connsiteX15" fmla="*/ 369459 w 478808"/>
                <a:gd name="connsiteY15" fmla="*/ 198986 h 328901"/>
                <a:gd name="connsiteX16" fmla="*/ 427045 w 478808"/>
                <a:gd name="connsiteY16" fmla="*/ 213533 h 328901"/>
                <a:gd name="connsiteX17" fmla="*/ 433386 w 478808"/>
                <a:gd name="connsiteY17" fmla="*/ 211636 h 32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8808" h="328901">
                  <a:moveTo>
                    <a:pt x="435069" y="211003"/>
                  </a:moveTo>
                  <a:cubicBezTo>
                    <a:pt x="468994" y="200029"/>
                    <a:pt x="487397" y="164248"/>
                    <a:pt x="476171" y="131085"/>
                  </a:cubicBezTo>
                  <a:cubicBezTo>
                    <a:pt x="464945" y="97922"/>
                    <a:pt x="428342" y="79933"/>
                    <a:pt x="394417" y="90906"/>
                  </a:cubicBezTo>
                  <a:cubicBezTo>
                    <a:pt x="381528" y="95075"/>
                    <a:pt x="370305" y="103102"/>
                    <a:pt x="362342" y="113851"/>
                  </a:cubicBezTo>
                  <a:lnTo>
                    <a:pt x="362342" y="0"/>
                  </a:lnTo>
                  <a:lnTo>
                    <a:pt x="283791" y="0"/>
                  </a:lnTo>
                  <a:cubicBezTo>
                    <a:pt x="284359" y="4195"/>
                    <a:pt x="284662" y="8419"/>
                    <a:pt x="284697" y="12650"/>
                  </a:cubicBezTo>
                  <a:cubicBezTo>
                    <a:pt x="284697" y="68542"/>
                    <a:pt x="238347" y="113851"/>
                    <a:pt x="181171" y="113851"/>
                  </a:cubicBezTo>
                  <a:cubicBezTo>
                    <a:pt x="123995" y="113851"/>
                    <a:pt x="77645" y="68542"/>
                    <a:pt x="77645" y="12650"/>
                  </a:cubicBezTo>
                  <a:cubicBezTo>
                    <a:pt x="77680" y="8419"/>
                    <a:pt x="77982" y="4195"/>
                    <a:pt x="78550" y="0"/>
                  </a:cubicBezTo>
                  <a:lnTo>
                    <a:pt x="0" y="0"/>
                  </a:lnTo>
                  <a:lnTo>
                    <a:pt x="0" y="328902"/>
                  </a:lnTo>
                  <a:lnTo>
                    <a:pt x="362342" y="328902"/>
                  </a:lnTo>
                  <a:lnTo>
                    <a:pt x="362342" y="189751"/>
                  </a:lnTo>
                  <a:cubicBezTo>
                    <a:pt x="363784" y="191693"/>
                    <a:pt x="365340" y="193551"/>
                    <a:pt x="367000" y="195317"/>
                  </a:cubicBezTo>
                  <a:cubicBezTo>
                    <a:pt x="367698" y="196614"/>
                    <a:pt x="368521" y="197842"/>
                    <a:pt x="369459" y="198986"/>
                  </a:cubicBezTo>
                  <a:cubicBezTo>
                    <a:pt x="384755" y="213304"/>
                    <a:pt x="406568" y="218816"/>
                    <a:pt x="427045" y="213533"/>
                  </a:cubicBezTo>
                  <a:cubicBezTo>
                    <a:pt x="429245" y="213533"/>
                    <a:pt x="431316" y="212268"/>
                    <a:pt x="433386" y="211636"/>
                  </a:cubicBezTo>
                  <a:close/>
                </a:path>
              </a:pathLst>
            </a:custGeom>
            <a:solidFill>
              <a:srgbClr val="CC2B30"/>
            </a:solidFill>
            <a:ln w="12898" cap="flat">
              <a:no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913C6AA7-7129-42C4-99CF-4B3364B8EFCA}"/>
                </a:ext>
              </a:extLst>
            </p:cNvPr>
            <p:cNvSpPr/>
            <p:nvPr/>
          </p:nvSpPr>
          <p:spPr>
            <a:xfrm>
              <a:off x="4290057" y="5060959"/>
              <a:ext cx="336460" cy="430102"/>
            </a:xfrm>
            <a:custGeom>
              <a:avLst/>
              <a:gdLst>
                <a:gd name="connsiteX0" fmla="*/ 194112 w 336460"/>
                <a:gd name="connsiteY0" fmla="*/ 113077 h 430102"/>
                <a:gd name="connsiteX1" fmla="*/ 199805 w 336460"/>
                <a:gd name="connsiteY1" fmla="*/ 108396 h 430102"/>
                <a:gd name="connsiteX2" fmla="*/ 203558 w 336460"/>
                <a:gd name="connsiteY2" fmla="*/ 105993 h 430102"/>
                <a:gd name="connsiteX3" fmla="*/ 217276 w 336460"/>
                <a:gd name="connsiteY3" fmla="*/ 43881 h 430102"/>
                <a:gd name="connsiteX4" fmla="*/ 217276 w 336460"/>
                <a:gd name="connsiteY4" fmla="*/ 41984 h 430102"/>
                <a:gd name="connsiteX5" fmla="*/ 134572 w 336460"/>
                <a:gd name="connsiteY5" fmla="*/ 3706 h 430102"/>
                <a:gd name="connsiteX6" fmla="*/ 95415 w 336460"/>
                <a:gd name="connsiteY6" fmla="*/ 84551 h 430102"/>
                <a:gd name="connsiteX7" fmla="*/ 116467 w 336460"/>
                <a:gd name="connsiteY7" fmla="*/ 113077 h 430102"/>
                <a:gd name="connsiteX8" fmla="*/ 0 w 336460"/>
                <a:gd name="connsiteY8" fmla="*/ 113077 h 430102"/>
                <a:gd name="connsiteX9" fmla="*/ 0 w 336460"/>
                <a:gd name="connsiteY9" fmla="*/ 164942 h 430102"/>
                <a:gd name="connsiteX10" fmla="*/ 12941 w 336460"/>
                <a:gd name="connsiteY10" fmla="*/ 164183 h 430102"/>
                <a:gd name="connsiteX11" fmla="*/ 116467 w 336460"/>
                <a:gd name="connsiteY11" fmla="*/ 265384 h 430102"/>
                <a:gd name="connsiteX12" fmla="*/ 12941 w 336460"/>
                <a:gd name="connsiteY12" fmla="*/ 366584 h 430102"/>
                <a:gd name="connsiteX13" fmla="*/ 0 w 336460"/>
                <a:gd name="connsiteY13" fmla="*/ 365699 h 430102"/>
                <a:gd name="connsiteX14" fmla="*/ 0 w 336460"/>
                <a:gd name="connsiteY14" fmla="*/ 441979 h 430102"/>
                <a:gd name="connsiteX15" fmla="*/ 336460 w 336460"/>
                <a:gd name="connsiteY15" fmla="*/ 441979 h 430102"/>
                <a:gd name="connsiteX16" fmla="*/ 336460 w 336460"/>
                <a:gd name="connsiteY16" fmla="*/ 113077 h 43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6460" h="430102">
                  <a:moveTo>
                    <a:pt x="194112" y="113077"/>
                  </a:moveTo>
                  <a:cubicBezTo>
                    <a:pt x="196120" y="111649"/>
                    <a:pt x="198022" y="110085"/>
                    <a:pt x="199805" y="108396"/>
                  </a:cubicBezTo>
                  <a:cubicBezTo>
                    <a:pt x="201219" y="107869"/>
                    <a:pt x="202500" y="107049"/>
                    <a:pt x="203558" y="105993"/>
                  </a:cubicBezTo>
                  <a:cubicBezTo>
                    <a:pt x="219465" y="89329"/>
                    <a:pt x="224732" y="65476"/>
                    <a:pt x="217276" y="43881"/>
                  </a:cubicBezTo>
                  <a:lnTo>
                    <a:pt x="217276" y="41984"/>
                  </a:lnTo>
                  <a:cubicBezTo>
                    <a:pt x="205251" y="9088"/>
                    <a:pt x="168224" y="-8049"/>
                    <a:pt x="134572" y="3706"/>
                  </a:cubicBezTo>
                  <a:cubicBezTo>
                    <a:pt x="100921" y="15460"/>
                    <a:pt x="83390" y="51656"/>
                    <a:pt x="95415" y="84551"/>
                  </a:cubicBezTo>
                  <a:cubicBezTo>
                    <a:pt x="99531" y="95815"/>
                    <a:pt x="106831" y="105706"/>
                    <a:pt x="116467" y="113077"/>
                  </a:cubicBezTo>
                  <a:lnTo>
                    <a:pt x="0" y="113077"/>
                  </a:lnTo>
                  <a:lnTo>
                    <a:pt x="0" y="164942"/>
                  </a:lnTo>
                  <a:cubicBezTo>
                    <a:pt x="4294" y="164434"/>
                    <a:pt x="8616" y="164181"/>
                    <a:pt x="12941" y="164183"/>
                  </a:cubicBezTo>
                  <a:cubicBezTo>
                    <a:pt x="70117" y="164183"/>
                    <a:pt x="116467" y="209492"/>
                    <a:pt x="116467" y="265384"/>
                  </a:cubicBezTo>
                  <a:cubicBezTo>
                    <a:pt x="116467" y="321275"/>
                    <a:pt x="70117" y="366584"/>
                    <a:pt x="12941" y="366584"/>
                  </a:cubicBezTo>
                  <a:cubicBezTo>
                    <a:pt x="8613" y="366545"/>
                    <a:pt x="4291" y="366250"/>
                    <a:pt x="0" y="365699"/>
                  </a:cubicBezTo>
                  <a:lnTo>
                    <a:pt x="0" y="441979"/>
                  </a:lnTo>
                  <a:lnTo>
                    <a:pt x="336460" y="441979"/>
                  </a:lnTo>
                  <a:lnTo>
                    <a:pt x="336460" y="113077"/>
                  </a:lnTo>
                  <a:close/>
                </a:path>
              </a:pathLst>
            </a:custGeom>
            <a:solidFill>
              <a:schemeClr val="accent5">
                <a:lumMod val="50000"/>
              </a:schemeClr>
            </a:solidFill>
            <a:ln w="12898"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F0481D0D-7ABF-4895-8A3B-A486226FA845}"/>
                </a:ext>
              </a:extLst>
            </p:cNvPr>
            <p:cNvSpPr/>
            <p:nvPr/>
          </p:nvSpPr>
          <p:spPr>
            <a:xfrm>
              <a:off x="3888893" y="4781884"/>
              <a:ext cx="362342" cy="468052"/>
            </a:xfrm>
            <a:custGeom>
              <a:avLst/>
              <a:gdLst>
                <a:gd name="connsiteX0" fmla="*/ 362342 w 362341"/>
                <a:gd name="connsiteY0" fmla="*/ 131308 h 468052"/>
                <a:gd name="connsiteX1" fmla="*/ 362342 w 362341"/>
                <a:gd name="connsiteY1" fmla="*/ 0 h 468052"/>
                <a:gd name="connsiteX2" fmla="*/ 0 w 362341"/>
                <a:gd name="connsiteY2" fmla="*/ 0 h 468052"/>
                <a:gd name="connsiteX3" fmla="*/ 0 w 362341"/>
                <a:gd name="connsiteY3" fmla="*/ 354202 h 468052"/>
                <a:gd name="connsiteX4" fmla="*/ 142348 w 362341"/>
                <a:gd name="connsiteY4" fmla="*/ 354202 h 468052"/>
                <a:gd name="connsiteX5" fmla="*/ 116467 w 362341"/>
                <a:gd name="connsiteY5" fmla="*/ 404802 h 468052"/>
                <a:gd name="connsiteX6" fmla="*/ 181171 w 362341"/>
                <a:gd name="connsiteY6" fmla="*/ 468052 h 468052"/>
                <a:gd name="connsiteX7" fmla="*/ 245875 w 362341"/>
                <a:gd name="connsiteY7" fmla="*/ 404802 h 468052"/>
                <a:gd name="connsiteX8" fmla="*/ 219993 w 362341"/>
                <a:gd name="connsiteY8" fmla="*/ 354202 h 468052"/>
                <a:gd name="connsiteX9" fmla="*/ 362342 w 362341"/>
                <a:gd name="connsiteY9" fmla="*/ 354202 h 468052"/>
                <a:gd name="connsiteX10" fmla="*/ 362342 w 362341"/>
                <a:gd name="connsiteY10" fmla="*/ 224159 h 468052"/>
                <a:gd name="connsiteX11" fmla="*/ 263345 w 362341"/>
                <a:gd name="connsiteY11" fmla="*/ 224159 h 468052"/>
                <a:gd name="connsiteX12" fmla="*/ 262237 w 362341"/>
                <a:gd name="connsiteY12" fmla="*/ 132391 h 468052"/>
                <a:gd name="connsiteX13" fmla="*/ 263345 w 362341"/>
                <a:gd name="connsiteY13" fmla="*/ 131308 h 468052"/>
                <a:gd name="connsiteX14" fmla="*/ 362342 w 362341"/>
                <a:gd name="connsiteY14" fmla="*/ 131308 h 46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341" h="468052">
                  <a:moveTo>
                    <a:pt x="362342" y="131308"/>
                  </a:moveTo>
                  <a:lnTo>
                    <a:pt x="362342" y="0"/>
                  </a:lnTo>
                  <a:lnTo>
                    <a:pt x="0" y="0"/>
                  </a:lnTo>
                  <a:lnTo>
                    <a:pt x="0" y="354202"/>
                  </a:lnTo>
                  <a:lnTo>
                    <a:pt x="142348" y="354202"/>
                  </a:lnTo>
                  <a:cubicBezTo>
                    <a:pt x="126056" y="366147"/>
                    <a:pt x="116467" y="384893"/>
                    <a:pt x="116467" y="404802"/>
                  </a:cubicBezTo>
                  <a:cubicBezTo>
                    <a:pt x="116467" y="439734"/>
                    <a:pt x="145436" y="468052"/>
                    <a:pt x="181171" y="468052"/>
                  </a:cubicBezTo>
                  <a:cubicBezTo>
                    <a:pt x="216905" y="468052"/>
                    <a:pt x="245875" y="439734"/>
                    <a:pt x="245875" y="404802"/>
                  </a:cubicBezTo>
                  <a:cubicBezTo>
                    <a:pt x="245875" y="384893"/>
                    <a:pt x="236286" y="366147"/>
                    <a:pt x="219993" y="354202"/>
                  </a:cubicBezTo>
                  <a:lnTo>
                    <a:pt x="362342" y="354202"/>
                  </a:lnTo>
                  <a:lnTo>
                    <a:pt x="362342" y="224159"/>
                  </a:lnTo>
                  <a:cubicBezTo>
                    <a:pt x="334510" y="249688"/>
                    <a:pt x="291176" y="249688"/>
                    <a:pt x="263345" y="224159"/>
                  </a:cubicBezTo>
                  <a:cubicBezTo>
                    <a:pt x="237115" y="199117"/>
                    <a:pt x="236619" y="158031"/>
                    <a:pt x="262237" y="132391"/>
                  </a:cubicBezTo>
                  <a:cubicBezTo>
                    <a:pt x="262602" y="132025"/>
                    <a:pt x="262971" y="131664"/>
                    <a:pt x="263345" y="131308"/>
                  </a:cubicBezTo>
                  <a:cubicBezTo>
                    <a:pt x="291176" y="105779"/>
                    <a:pt x="334510" y="105779"/>
                    <a:pt x="362342" y="131308"/>
                  </a:cubicBezTo>
                  <a:close/>
                </a:path>
              </a:pathLst>
            </a:custGeom>
            <a:solidFill>
              <a:schemeClr val="accent4">
                <a:lumMod val="50000"/>
              </a:schemeClr>
            </a:solidFill>
            <a:ln w="12898" cap="flat">
              <a:noFill/>
              <a:prstDash val="solid"/>
              <a:miter/>
            </a:ln>
          </p:spPr>
          <p:txBody>
            <a:bodyPr rtlCol="0" anchor="ctr"/>
            <a:lstStyle/>
            <a:p>
              <a:endParaRPr lang="en-IN"/>
            </a:p>
          </p:txBody>
        </p:sp>
      </p:grpSp>
    </p:spTree>
    <p:extLst>
      <p:ext uri="{BB962C8B-B14F-4D97-AF65-F5344CB8AC3E}">
        <p14:creationId xmlns:p14="http://schemas.microsoft.com/office/powerpoint/2010/main" val="1607637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47EFC-B90F-4815-BDF6-4D245DA7D209}"/>
              </a:ext>
            </a:extLst>
          </p:cNvPr>
          <p:cNvSpPr>
            <a:spLocks noGrp="1"/>
          </p:cNvSpPr>
          <p:nvPr>
            <p:ph type="title"/>
          </p:nvPr>
        </p:nvSpPr>
        <p:spPr/>
        <p:txBody>
          <a:bodyPr>
            <a:normAutofit fontScale="90000"/>
          </a:bodyPr>
          <a:lstStyle/>
          <a:p>
            <a:br>
              <a:rPr lang="en-US" dirty="0"/>
            </a:br>
            <a:endParaRPr lang="en-US" dirty="0"/>
          </a:p>
        </p:txBody>
      </p:sp>
      <p:sp>
        <p:nvSpPr>
          <p:cNvPr id="12" name="Rectangle 11">
            <a:extLst>
              <a:ext uri="{FF2B5EF4-FFF2-40B4-BE49-F238E27FC236}">
                <a16:creationId xmlns:a16="http://schemas.microsoft.com/office/drawing/2014/main" id="{0C613BF7-96AD-4C09-B281-21E862022256}"/>
              </a:ext>
            </a:extLst>
          </p:cNvPr>
          <p:cNvSpPr/>
          <p:nvPr/>
        </p:nvSpPr>
        <p:spPr>
          <a:xfrm>
            <a:off x="1934609" y="270037"/>
            <a:ext cx="9511238" cy="523220"/>
          </a:xfrm>
          <a:prstGeom prst="rect">
            <a:avLst/>
          </a:prstGeom>
        </p:spPr>
        <p:txBody>
          <a:bodyPr wrap="square">
            <a:spAutoFit/>
          </a:bodyPr>
          <a:lstStyle/>
          <a:p>
            <a:r>
              <a:rPr lang="en-IN" sz="2800" dirty="0">
                <a:solidFill>
                  <a:schemeClr val="accent2"/>
                </a:solidFill>
              </a:rPr>
              <a:t>Significant improvement (4 times) in Financial Security</a:t>
            </a:r>
            <a:endParaRPr lang="en-US" sz="2800" dirty="0">
              <a:solidFill>
                <a:schemeClr val="accent2"/>
              </a:solidFill>
            </a:endParaRPr>
          </a:p>
        </p:txBody>
      </p:sp>
      <p:graphicFrame>
        <p:nvGraphicFramePr>
          <p:cNvPr id="5" name="Table 4">
            <a:extLst>
              <a:ext uri="{FF2B5EF4-FFF2-40B4-BE49-F238E27FC236}">
                <a16:creationId xmlns:a16="http://schemas.microsoft.com/office/drawing/2014/main" id="{F17341BC-B370-4E55-8DCA-3E79FFBA09D0}"/>
              </a:ext>
            </a:extLst>
          </p:cNvPr>
          <p:cNvGraphicFramePr>
            <a:graphicFrameLocks noGrp="1"/>
          </p:cNvGraphicFramePr>
          <p:nvPr>
            <p:extLst>
              <p:ext uri="{D42A27DB-BD31-4B8C-83A1-F6EECF244321}">
                <p14:modId xmlns:p14="http://schemas.microsoft.com/office/powerpoint/2010/main" val="1251589876"/>
              </p:ext>
            </p:extLst>
          </p:nvPr>
        </p:nvGraphicFramePr>
        <p:xfrm>
          <a:off x="565584" y="922935"/>
          <a:ext cx="7308551" cy="5665028"/>
        </p:xfrm>
        <a:graphic>
          <a:graphicData uri="http://schemas.openxmlformats.org/drawingml/2006/table">
            <a:tbl>
              <a:tblPr firstRow="1" bandRow="1">
                <a:tableStyleId>{21E4AEA4-8DFA-4A89-87EB-49C32662AFE0}</a:tableStyleId>
              </a:tblPr>
              <a:tblGrid>
                <a:gridCol w="1079062">
                  <a:extLst>
                    <a:ext uri="{9D8B030D-6E8A-4147-A177-3AD203B41FA5}">
                      <a16:colId xmlns:a16="http://schemas.microsoft.com/office/drawing/2014/main" val="130342201"/>
                    </a:ext>
                  </a:extLst>
                </a:gridCol>
                <a:gridCol w="1807780">
                  <a:extLst>
                    <a:ext uri="{9D8B030D-6E8A-4147-A177-3AD203B41FA5}">
                      <a16:colId xmlns:a16="http://schemas.microsoft.com/office/drawing/2014/main" val="1416520691"/>
                    </a:ext>
                  </a:extLst>
                </a:gridCol>
                <a:gridCol w="3432369">
                  <a:extLst>
                    <a:ext uri="{9D8B030D-6E8A-4147-A177-3AD203B41FA5}">
                      <a16:colId xmlns:a16="http://schemas.microsoft.com/office/drawing/2014/main" val="4117026876"/>
                    </a:ext>
                  </a:extLst>
                </a:gridCol>
                <a:gridCol w="989340">
                  <a:extLst>
                    <a:ext uri="{9D8B030D-6E8A-4147-A177-3AD203B41FA5}">
                      <a16:colId xmlns:a16="http://schemas.microsoft.com/office/drawing/2014/main" val="1321498903"/>
                    </a:ext>
                  </a:extLst>
                </a:gridCol>
              </a:tblGrid>
              <a:tr h="390261">
                <a:tc>
                  <a:txBody>
                    <a:bodyPr/>
                    <a:lstStyle/>
                    <a:p>
                      <a:r>
                        <a:rPr lang="en-IN" dirty="0"/>
                        <a:t>Baseline</a:t>
                      </a:r>
                      <a:endParaRPr lang="en-IN" dirty="0">
                        <a:solidFill>
                          <a:srgbClr val="C00000"/>
                        </a:solidFill>
                      </a:endParaRPr>
                    </a:p>
                  </a:txBody>
                  <a:tcPr/>
                </a:tc>
                <a:tc gridSpan="2">
                  <a:txBody>
                    <a:bodyPr/>
                    <a:lstStyle/>
                    <a:p>
                      <a:pPr algn="ctr"/>
                      <a:r>
                        <a:rPr lang="en-IN" dirty="0"/>
                        <a:t>Financial security Indicators</a:t>
                      </a:r>
                      <a:endParaRPr lang="en-IN" dirty="0">
                        <a:solidFill>
                          <a:srgbClr val="C00000"/>
                        </a:solidFill>
                      </a:endParaRPr>
                    </a:p>
                  </a:txBody>
                  <a:tcPr/>
                </a:tc>
                <a:tc hMerge="1">
                  <a:txBody>
                    <a:bodyPr/>
                    <a:lstStyle/>
                    <a:p>
                      <a:endParaRPr lang="en-IN" dirty="0">
                        <a:solidFill>
                          <a:srgbClr val="C00000"/>
                        </a:solidFill>
                      </a:endParaRPr>
                    </a:p>
                  </a:txBody>
                  <a:tcPr/>
                </a:tc>
                <a:tc>
                  <a:txBody>
                    <a:bodyPr/>
                    <a:lstStyle/>
                    <a:p>
                      <a:r>
                        <a:rPr lang="en-IN" dirty="0"/>
                        <a:t>End line</a:t>
                      </a:r>
                      <a:endParaRPr lang="en-IN" dirty="0">
                        <a:solidFill>
                          <a:srgbClr val="C00000"/>
                        </a:solidFill>
                      </a:endParaRPr>
                    </a:p>
                  </a:txBody>
                  <a:tcPr/>
                </a:tc>
                <a:extLst>
                  <a:ext uri="{0D108BD9-81ED-4DB2-BD59-A6C34878D82A}">
                    <a16:rowId xmlns:a16="http://schemas.microsoft.com/office/drawing/2014/main" val="86915009"/>
                  </a:ext>
                </a:extLst>
              </a:tr>
              <a:tr h="539672">
                <a:tc>
                  <a:txBody>
                    <a:bodyPr/>
                    <a:lstStyle/>
                    <a:p>
                      <a:r>
                        <a:rPr lang="en-IN" sz="2000" dirty="0">
                          <a:solidFill>
                            <a:schemeClr val="accent4">
                              <a:lumMod val="50000"/>
                            </a:schemeClr>
                          </a:solidFill>
                        </a:rPr>
                        <a:t>49%</a:t>
                      </a:r>
                      <a:endParaRPr lang="en-IN" sz="2000" b="1" dirty="0">
                        <a:solidFill>
                          <a:schemeClr val="accent4">
                            <a:lumMod val="50000"/>
                          </a:schemeClr>
                        </a:solidFill>
                      </a:endParaRPr>
                    </a:p>
                  </a:txBody>
                  <a:tcPr>
                    <a:solidFill>
                      <a:schemeClr val="accent5">
                        <a:lumMod val="40000"/>
                        <a:lumOff val="60000"/>
                      </a:schemeClr>
                    </a:solidFill>
                  </a:tcPr>
                </a:tc>
                <a:tc>
                  <a:txBody>
                    <a:bodyPr/>
                    <a:lstStyle/>
                    <a:p>
                      <a:endParaRPr lang="en-IN" sz="2000" b="1" dirty="0">
                        <a:solidFill>
                          <a:schemeClr val="accent4">
                            <a:lumMod val="50000"/>
                          </a:schemeClr>
                        </a:solidFill>
                      </a:endParaRPr>
                    </a:p>
                  </a:txBody>
                  <a:tcPr>
                    <a:solidFill>
                      <a:schemeClr val="accent5">
                        <a:lumMod val="40000"/>
                        <a:lumOff val="60000"/>
                      </a:schemeClr>
                    </a:solidFill>
                  </a:tcPr>
                </a:tc>
                <a:tc>
                  <a:txBody>
                    <a:bodyPr/>
                    <a:lstStyle/>
                    <a:p>
                      <a:r>
                        <a:rPr lang="en-IN" sz="2000" dirty="0">
                          <a:solidFill>
                            <a:schemeClr val="accent4">
                              <a:lumMod val="50000"/>
                            </a:schemeClr>
                          </a:solidFill>
                        </a:rPr>
                        <a:t>Financial security</a:t>
                      </a:r>
                    </a:p>
                    <a:p>
                      <a:endParaRPr lang="en-IN" sz="2000" b="1" dirty="0">
                        <a:solidFill>
                          <a:schemeClr val="accent4">
                            <a:lumMod val="50000"/>
                          </a:schemeClr>
                        </a:solidFill>
                      </a:endParaRPr>
                    </a:p>
                  </a:txBody>
                  <a:tcPr>
                    <a:solidFill>
                      <a:schemeClr val="accent5">
                        <a:lumMod val="40000"/>
                        <a:lumOff val="60000"/>
                      </a:schemeClr>
                    </a:solidFill>
                  </a:tcPr>
                </a:tc>
                <a:tc>
                  <a:txBody>
                    <a:bodyPr/>
                    <a:lstStyle/>
                    <a:p>
                      <a:r>
                        <a:rPr lang="en-IN" sz="2000" dirty="0">
                          <a:solidFill>
                            <a:schemeClr val="accent4">
                              <a:lumMod val="50000"/>
                            </a:schemeClr>
                          </a:solidFill>
                        </a:rPr>
                        <a:t>82%</a:t>
                      </a:r>
                      <a:endParaRPr lang="en-IN" sz="2000" b="1" dirty="0">
                        <a:solidFill>
                          <a:schemeClr val="accent4">
                            <a:lumMod val="50000"/>
                          </a:schemeClr>
                        </a:solidFill>
                      </a:endParaRPr>
                    </a:p>
                  </a:txBody>
                  <a:tcPr>
                    <a:solidFill>
                      <a:schemeClr val="accent5">
                        <a:lumMod val="40000"/>
                        <a:lumOff val="60000"/>
                      </a:schemeClr>
                    </a:solidFill>
                  </a:tcPr>
                </a:tc>
                <a:extLst>
                  <a:ext uri="{0D108BD9-81ED-4DB2-BD59-A6C34878D82A}">
                    <a16:rowId xmlns:a16="http://schemas.microsoft.com/office/drawing/2014/main" val="5505286"/>
                  </a:ext>
                </a:extLst>
              </a:tr>
              <a:tr h="673601">
                <a:tc>
                  <a:txBody>
                    <a:bodyPr/>
                    <a:lstStyle/>
                    <a:p>
                      <a:r>
                        <a:rPr lang="en-IN" dirty="0"/>
                        <a:t>13% </a:t>
                      </a:r>
                    </a:p>
                  </a:txBody>
                  <a:tcPr/>
                </a:tc>
                <a:tc>
                  <a:txBody>
                    <a:bodyPr/>
                    <a:lstStyle/>
                    <a:p>
                      <a:endParaRPr lang="en-IN" dirty="0"/>
                    </a:p>
                  </a:txBody>
                  <a:tcPr/>
                </a:tc>
                <a:tc>
                  <a:txBody>
                    <a:bodyPr/>
                    <a:lstStyle/>
                    <a:p>
                      <a:endParaRPr lang="en-IN" dirty="0"/>
                    </a:p>
                    <a:p>
                      <a:r>
                        <a:rPr lang="en-IN" dirty="0"/>
                        <a:t>Invested in Insurance</a:t>
                      </a:r>
                    </a:p>
                  </a:txBody>
                  <a:tcPr/>
                </a:tc>
                <a:tc>
                  <a:txBody>
                    <a:bodyPr/>
                    <a:lstStyle/>
                    <a:p>
                      <a:r>
                        <a:rPr lang="en-IN" dirty="0"/>
                        <a:t>44% </a:t>
                      </a:r>
                    </a:p>
                  </a:txBody>
                  <a:tcPr/>
                </a:tc>
                <a:extLst>
                  <a:ext uri="{0D108BD9-81ED-4DB2-BD59-A6C34878D82A}">
                    <a16:rowId xmlns:a16="http://schemas.microsoft.com/office/drawing/2014/main" val="1975706197"/>
                  </a:ext>
                </a:extLst>
              </a:tr>
              <a:tr h="962288">
                <a:tc>
                  <a:txBody>
                    <a:bodyPr/>
                    <a:lstStyle/>
                    <a:p>
                      <a:r>
                        <a:rPr lang="en-IN" dirty="0"/>
                        <a:t>4% </a:t>
                      </a:r>
                    </a:p>
                  </a:txBody>
                  <a:tcPr/>
                </a:tc>
                <a:tc>
                  <a:txBody>
                    <a:bodyPr/>
                    <a:lstStyle/>
                    <a:p>
                      <a:endParaRPr lang="en-US" dirty="0"/>
                    </a:p>
                  </a:txBody>
                  <a:tcPr/>
                </a:tc>
                <a:tc>
                  <a:txBody>
                    <a:bodyPr/>
                    <a:lstStyle/>
                    <a:p>
                      <a:endParaRPr lang="en-IN" dirty="0"/>
                    </a:p>
                    <a:p>
                      <a:r>
                        <a:rPr lang="en-US" dirty="0"/>
                        <a:t>Had not taken any loan from informal sources</a:t>
                      </a:r>
                    </a:p>
                  </a:txBody>
                  <a:tcPr/>
                </a:tc>
                <a:tc>
                  <a:txBody>
                    <a:bodyPr/>
                    <a:lstStyle/>
                    <a:p>
                      <a:r>
                        <a:rPr lang="en-IN" dirty="0"/>
                        <a:t>6% </a:t>
                      </a:r>
                    </a:p>
                  </a:txBody>
                  <a:tcPr/>
                </a:tc>
                <a:extLst>
                  <a:ext uri="{0D108BD9-81ED-4DB2-BD59-A6C34878D82A}">
                    <a16:rowId xmlns:a16="http://schemas.microsoft.com/office/drawing/2014/main" val="1825785427"/>
                  </a:ext>
                </a:extLst>
              </a:tr>
              <a:tr h="673601">
                <a:tc>
                  <a:txBody>
                    <a:bodyPr/>
                    <a:lstStyle/>
                    <a:p>
                      <a:r>
                        <a:rPr lang="en-IN" dirty="0"/>
                        <a:t>32% </a:t>
                      </a:r>
                    </a:p>
                  </a:txBody>
                  <a:tcPr/>
                </a:tc>
                <a:tc>
                  <a:txBody>
                    <a:bodyPr/>
                    <a:lstStyle/>
                    <a:p>
                      <a:endParaRPr lang="en-IN" dirty="0"/>
                    </a:p>
                  </a:txBody>
                  <a:tcPr/>
                </a:tc>
                <a:tc>
                  <a:txBody>
                    <a:bodyPr/>
                    <a:lstStyle/>
                    <a:p>
                      <a:endParaRPr lang="en-IN" dirty="0"/>
                    </a:p>
                    <a:p>
                      <a:r>
                        <a:rPr lang="en-IN" dirty="0"/>
                        <a:t>Invested money in saving schemes</a:t>
                      </a:r>
                    </a:p>
                  </a:txBody>
                  <a:tcPr/>
                </a:tc>
                <a:tc>
                  <a:txBody>
                    <a:bodyPr/>
                    <a:lstStyle/>
                    <a:p>
                      <a:r>
                        <a:rPr lang="en-IN" dirty="0"/>
                        <a:t>61% </a:t>
                      </a:r>
                    </a:p>
                  </a:txBody>
                  <a:tcPr/>
                </a:tc>
                <a:extLst>
                  <a:ext uri="{0D108BD9-81ED-4DB2-BD59-A6C34878D82A}">
                    <a16:rowId xmlns:a16="http://schemas.microsoft.com/office/drawing/2014/main" val="49282455"/>
                  </a:ext>
                </a:extLst>
              </a:tr>
              <a:tr h="834718">
                <a:tc>
                  <a:txBody>
                    <a:bodyPr/>
                    <a:lstStyle/>
                    <a:p>
                      <a:r>
                        <a:rPr lang="en-IN" dirty="0"/>
                        <a:t>70% </a:t>
                      </a:r>
                    </a:p>
                  </a:txBody>
                  <a:tcPr/>
                </a:tc>
                <a:tc>
                  <a:txBody>
                    <a:bodyPr/>
                    <a:lstStyle/>
                    <a:p>
                      <a:endParaRPr lang="en-IN" dirty="0"/>
                    </a:p>
                  </a:txBody>
                  <a:tcPr/>
                </a:tc>
                <a:tc>
                  <a:txBody>
                    <a:bodyPr/>
                    <a:lstStyle/>
                    <a:p>
                      <a:r>
                        <a:rPr lang="en-IN" dirty="0"/>
                        <a:t>Have a savings account</a:t>
                      </a:r>
                    </a:p>
                    <a:p>
                      <a:endParaRPr lang="en-IN" dirty="0"/>
                    </a:p>
                  </a:txBody>
                  <a:tcPr/>
                </a:tc>
                <a:tc>
                  <a:txBody>
                    <a:bodyPr/>
                    <a:lstStyle/>
                    <a:p>
                      <a:r>
                        <a:rPr lang="en-IN" dirty="0"/>
                        <a:t>84% </a:t>
                      </a:r>
                    </a:p>
                  </a:txBody>
                  <a:tcPr/>
                </a:tc>
                <a:extLst>
                  <a:ext uri="{0D108BD9-81ED-4DB2-BD59-A6C34878D82A}">
                    <a16:rowId xmlns:a16="http://schemas.microsoft.com/office/drawing/2014/main" val="2664685339"/>
                  </a:ext>
                </a:extLst>
              </a:tr>
              <a:tr h="962288">
                <a:tc>
                  <a:txBody>
                    <a:bodyPr/>
                    <a:lstStyle/>
                    <a:p>
                      <a:r>
                        <a:rPr lang="en-IN" dirty="0"/>
                        <a:t>53% </a:t>
                      </a:r>
                    </a:p>
                  </a:txBody>
                  <a:tcPr/>
                </a:tc>
                <a:tc>
                  <a:txBody>
                    <a:bodyPr/>
                    <a:lstStyle/>
                    <a:p>
                      <a:endParaRPr lang="en-IN" dirty="0"/>
                    </a:p>
                  </a:txBody>
                  <a:tcPr/>
                </a:tc>
                <a:tc>
                  <a:txBody>
                    <a:bodyPr/>
                    <a:lstStyle/>
                    <a:p>
                      <a:r>
                        <a:rPr lang="en-IN" dirty="0"/>
                        <a:t>Have other income besides sex work</a:t>
                      </a:r>
                    </a:p>
                    <a:p>
                      <a:endParaRPr lang="en-IN" dirty="0"/>
                    </a:p>
                    <a:p>
                      <a:endParaRPr lang="en-IN" dirty="0"/>
                    </a:p>
                  </a:txBody>
                  <a:tcPr/>
                </a:tc>
                <a:tc>
                  <a:txBody>
                    <a:bodyPr/>
                    <a:lstStyle/>
                    <a:p>
                      <a:r>
                        <a:rPr lang="en-IN" dirty="0"/>
                        <a:t>71% </a:t>
                      </a:r>
                    </a:p>
                  </a:txBody>
                  <a:tcPr/>
                </a:tc>
                <a:extLst>
                  <a:ext uri="{0D108BD9-81ED-4DB2-BD59-A6C34878D82A}">
                    <a16:rowId xmlns:a16="http://schemas.microsoft.com/office/drawing/2014/main" val="658600896"/>
                  </a:ext>
                </a:extLst>
              </a:tr>
            </a:tbl>
          </a:graphicData>
        </a:graphic>
      </p:graphicFrame>
      <p:cxnSp>
        <p:nvCxnSpPr>
          <p:cNvPr id="22" name="Straight Arrow Connector 21">
            <a:extLst>
              <a:ext uri="{FF2B5EF4-FFF2-40B4-BE49-F238E27FC236}">
                <a16:creationId xmlns:a16="http://schemas.microsoft.com/office/drawing/2014/main" id="{247D75CC-1A85-46AE-B6E1-C74996282D1F}"/>
              </a:ext>
            </a:extLst>
          </p:cNvPr>
          <p:cNvCxnSpPr>
            <a:cxnSpLocks/>
          </p:cNvCxnSpPr>
          <p:nvPr/>
        </p:nvCxnSpPr>
        <p:spPr>
          <a:xfrm flipV="1">
            <a:off x="9493368" y="2887077"/>
            <a:ext cx="1259034" cy="977461"/>
          </a:xfrm>
          <a:prstGeom prst="straightConnector1">
            <a:avLst/>
          </a:prstGeom>
          <a:ln w="635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0F51084-1B08-4398-8509-59C763DBEBE7}"/>
              </a:ext>
            </a:extLst>
          </p:cNvPr>
          <p:cNvSpPr/>
          <p:nvPr/>
        </p:nvSpPr>
        <p:spPr>
          <a:xfrm>
            <a:off x="357352" y="6534880"/>
            <a:ext cx="8492359" cy="307777"/>
          </a:xfrm>
          <a:prstGeom prst="rect">
            <a:avLst/>
          </a:prstGeom>
        </p:spPr>
        <p:txBody>
          <a:bodyPr wrap="square">
            <a:spAutoFit/>
          </a:bodyPr>
          <a:lstStyle/>
          <a:p>
            <a:pPr>
              <a:spcBef>
                <a:spcPts val="600"/>
              </a:spcBef>
            </a:pPr>
            <a:r>
              <a:rPr lang="en-US" sz="1400" b="1" i="1" dirty="0"/>
              <a:t>Note: Financial security, a composite index, derived by combining various financial service related indicators </a:t>
            </a:r>
          </a:p>
        </p:txBody>
      </p:sp>
      <p:sp>
        <p:nvSpPr>
          <p:cNvPr id="26" name="TextBox 25">
            <a:extLst>
              <a:ext uri="{FF2B5EF4-FFF2-40B4-BE49-F238E27FC236}">
                <a16:creationId xmlns:a16="http://schemas.microsoft.com/office/drawing/2014/main" id="{26D871C1-195D-49B2-9E11-89EBCFDBD6EB}"/>
              </a:ext>
            </a:extLst>
          </p:cNvPr>
          <p:cNvSpPr txBox="1"/>
          <p:nvPr/>
        </p:nvSpPr>
        <p:spPr>
          <a:xfrm>
            <a:off x="9140874" y="2014111"/>
            <a:ext cx="2469554" cy="369332"/>
          </a:xfrm>
          <a:prstGeom prst="rect">
            <a:avLst/>
          </a:prstGeom>
          <a:noFill/>
        </p:spPr>
        <p:txBody>
          <a:bodyPr wrap="square" rtlCol="0">
            <a:spAutoFit/>
          </a:bodyPr>
          <a:lstStyle/>
          <a:p>
            <a:r>
              <a:rPr lang="en-IN" b="1" dirty="0">
                <a:highlight>
                  <a:srgbClr val="00FFFF"/>
                </a:highlight>
              </a:rPr>
              <a:t>AOR: 4.0 (3.5-4.7)***</a:t>
            </a:r>
          </a:p>
        </p:txBody>
      </p:sp>
      <p:pic>
        <p:nvPicPr>
          <p:cNvPr id="8" name="Graphic 7" descr="Checkmark">
            <a:extLst>
              <a:ext uri="{FF2B5EF4-FFF2-40B4-BE49-F238E27FC236}">
                <a16:creationId xmlns:a16="http://schemas.microsoft.com/office/drawing/2014/main" id="{0BF98957-E5EE-44A3-B93D-D10BA5CAC4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0860" y="2033034"/>
            <a:ext cx="1060840" cy="854043"/>
          </a:xfrm>
          <a:prstGeom prst="rect">
            <a:avLst/>
          </a:prstGeom>
        </p:spPr>
      </p:pic>
      <p:pic>
        <p:nvPicPr>
          <p:cNvPr id="11" name="Graphic 10" descr="Umbrella">
            <a:extLst>
              <a:ext uri="{FF2B5EF4-FFF2-40B4-BE49-F238E27FC236}">
                <a16:creationId xmlns:a16="http://schemas.microsoft.com/office/drawing/2014/main" id="{6E0C5B2E-94C5-49C7-8CE8-59BFA2D0D4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09345" y="2030968"/>
            <a:ext cx="660386" cy="558830"/>
          </a:xfrm>
          <a:prstGeom prst="rect">
            <a:avLst/>
          </a:prstGeom>
        </p:spPr>
      </p:pic>
      <p:pic>
        <p:nvPicPr>
          <p:cNvPr id="15" name="Graphic 14" descr="Piggy Bank">
            <a:extLst>
              <a:ext uri="{FF2B5EF4-FFF2-40B4-BE49-F238E27FC236}">
                <a16:creationId xmlns:a16="http://schemas.microsoft.com/office/drawing/2014/main" id="{610E1180-E380-408E-9FEB-AA61125339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18845" y="3755449"/>
            <a:ext cx="1060840" cy="917432"/>
          </a:xfrm>
          <a:prstGeom prst="rect">
            <a:avLst/>
          </a:prstGeom>
        </p:spPr>
      </p:pic>
      <p:pic>
        <p:nvPicPr>
          <p:cNvPr id="17" name="Graphic 16" descr="Money">
            <a:extLst>
              <a:ext uri="{FF2B5EF4-FFF2-40B4-BE49-F238E27FC236}">
                <a16:creationId xmlns:a16="http://schemas.microsoft.com/office/drawing/2014/main" id="{563FF6C8-89BC-4D72-962B-622C5EE10FA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97672" y="4672819"/>
            <a:ext cx="850632" cy="642578"/>
          </a:xfrm>
          <a:prstGeom prst="rect">
            <a:avLst/>
          </a:prstGeom>
        </p:spPr>
      </p:pic>
      <p:pic>
        <p:nvPicPr>
          <p:cNvPr id="28" name="Graphic 27" descr="Rupee">
            <a:extLst>
              <a:ext uri="{FF2B5EF4-FFF2-40B4-BE49-F238E27FC236}">
                <a16:creationId xmlns:a16="http://schemas.microsoft.com/office/drawing/2014/main" id="{BC7A09EE-2EA7-4D62-95F5-26CFB83028D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90499" y="3740158"/>
            <a:ext cx="323728" cy="449455"/>
          </a:xfrm>
          <a:prstGeom prst="rect">
            <a:avLst/>
          </a:prstGeom>
        </p:spPr>
      </p:pic>
      <p:pic>
        <p:nvPicPr>
          <p:cNvPr id="31" name="Graphic 30" descr="Shopping bag">
            <a:extLst>
              <a:ext uri="{FF2B5EF4-FFF2-40B4-BE49-F238E27FC236}">
                <a16:creationId xmlns:a16="http://schemas.microsoft.com/office/drawing/2014/main" id="{21272542-83FB-42F3-BEBD-137030A38EC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138086" y="1271018"/>
            <a:ext cx="797087" cy="762078"/>
          </a:xfrm>
          <a:prstGeom prst="rect">
            <a:avLst/>
          </a:prstGeom>
        </p:spPr>
      </p:pic>
      <p:pic>
        <p:nvPicPr>
          <p:cNvPr id="32" name="Graphic 31" descr="Rupee">
            <a:extLst>
              <a:ext uri="{FF2B5EF4-FFF2-40B4-BE49-F238E27FC236}">
                <a16:creationId xmlns:a16="http://schemas.microsoft.com/office/drawing/2014/main" id="{95B5C643-CC72-4967-9457-611C422FE4C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49416" y="1546366"/>
            <a:ext cx="323728" cy="449455"/>
          </a:xfrm>
          <a:prstGeom prst="rect">
            <a:avLst/>
          </a:prstGeom>
        </p:spPr>
      </p:pic>
      <p:grpSp>
        <p:nvGrpSpPr>
          <p:cNvPr id="30" name="Graphic 28" descr="Boardroom">
            <a:extLst>
              <a:ext uri="{FF2B5EF4-FFF2-40B4-BE49-F238E27FC236}">
                <a16:creationId xmlns:a16="http://schemas.microsoft.com/office/drawing/2014/main" id="{84924110-5DF5-4FA3-9BBE-A4517A4281C1}"/>
              </a:ext>
            </a:extLst>
          </p:cNvPr>
          <p:cNvGrpSpPr/>
          <p:nvPr/>
        </p:nvGrpSpPr>
        <p:grpSpPr>
          <a:xfrm>
            <a:off x="1934609" y="2734198"/>
            <a:ext cx="914400" cy="914400"/>
            <a:chOff x="1907980" y="2909980"/>
            <a:chExt cx="914400" cy="914400"/>
          </a:xfrm>
        </p:grpSpPr>
        <p:sp>
          <p:nvSpPr>
            <p:cNvPr id="2048" name="Freeform: Shape 2047">
              <a:extLst>
                <a:ext uri="{FF2B5EF4-FFF2-40B4-BE49-F238E27FC236}">
                  <a16:creationId xmlns:a16="http://schemas.microsoft.com/office/drawing/2014/main" id="{C8379271-8BE9-4498-A559-3B20CBCEB9DF}"/>
                </a:ext>
              </a:extLst>
            </p:cNvPr>
            <p:cNvSpPr/>
            <p:nvPr/>
          </p:nvSpPr>
          <p:spPr>
            <a:xfrm>
              <a:off x="2060380" y="3121340"/>
              <a:ext cx="95250" cy="85725"/>
            </a:xfrm>
            <a:custGeom>
              <a:avLst/>
              <a:gdLst>
                <a:gd name="connsiteX0" fmla="*/ 47625 w 95250"/>
                <a:gd name="connsiteY0" fmla="*/ 95250 h 85725"/>
                <a:gd name="connsiteX1" fmla="*/ 95250 w 95250"/>
                <a:gd name="connsiteY1" fmla="*/ 47625 h 85725"/>
                <a:gd name="connsiteX2" fmla="*/ 47625 w 95250"/>
                <a:gd name="connsiteY2" fmla="*/ 0 h 85725"/>
                <a:gd name="connsiteX3" fmla="*/ 0 w 95250"/>
                <a:gd name="connsiteY3" fmla="*/ 47625 h 85725"/>
                <a:gd name="connsiteX4" fmla="*/ 47625 w 95250"/>
                <a:gd name="connsiteY4" fmla="*/ 9525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85725">
                  <a:moveTo>
                    <a:pt x="47625" y="95250"/>
                  </a:moveTo>
                  <a:cubicBezTo>
                    <a:pt x="73927" y="95250"/>
                    <a:pt x="95250" y="73927"/>
                    <a:pt x="95250" y="47625"/>
                  </a:cubicBezTo>
                  <a:cubicBezTo>
                    <a:pt x="95250" y="21323"/>
                    <a:pt x="73927" y="0"/>
                    <a:pt x="47625" y="0"/>
                  </a:cubicBezTo>
                  <a:cubicBezTo>
                    <a:pt x="21323" y="0"/>
                    <a:pt x="0" y="21323"/>
                    <a:pt x="0" y="47625"/>
                  </a:cubicBezTo>
                  <a:cubicBezTo>
                    <a:pt x="0" y="73927"/>
                    <a:pt x="21323" y="95250"/>
                    <a:pt x="47625" y="95250"/>
                  </a:cubicBezTo>
                  <a:close/>
                </a:path>
              </a:pathLst>
            </a:custGeom>
            <a:solidFill>
              <a:srgbClr val="000000"/>
            </a:solidFill>
            <a:ln w="9525" cap="flat">
              <a:noFill/>
              <a:prstDash val="solid"/>
              <a:miter/>
            </a:ln>
          </p:spPr>
          <p:txBody>
            <a:bodyPr rtlCol="0" anchor="ctr"/>
            <a:lstStyle/>
            <a:p>
              <a:endParaRPr lang="en-IN"/>
            </a:p>
          </p:txBody>
        </p:sp>
        <p:sp>
          <p:nvSpPr>
            <p:cNvPr id="2049" name="Freeform: Shape 2048">
              <a:extLst>
                <a:ext uri="{FF2B5EF4-FFF2-40B4-BE49-F238E27FC236}">
                  <a16:creationId xmlns:a16="http://schemas.microsoft.com/office/drawing/2014/main" id="{8109CBE5-A2B3-4FD7-A515-E448B9F9EBC6}"/>
                </a:ext>
              </a:extLst>
            </p:cNvPr>
            <p:cNvSpPr/>
            <p:nvPr/>
          </p:nvSpPr>
          <p:spPr>
            <a:xfrm>
              <a:off x="2061039" y="3228886"/>
              <a:ext cx="209550" cy="371475"/>
            </a:xfrm>
            <a:custGeom>
              <a:avLst/>
              <a:gdLst>
                <a:gd name="connsiteX0" fmla="*/ 109069 w 209550"/>
                <a:gd name="connsiteY0" fmla="*/ 95622 h 371475"/>
                <a:gd name="connsiteX1" fmla="*/ 123166 w 209550"/>
                <a:gd name="connsiteY1" fmla="*/ 100194 h 371475"/>
                <a:gd name="connsiteX2" fmla="*/ 189841 w 209550"/>
                <a:gd name="connsiteY2" fmla="*/ 100194 h 371475"/>
                <a:gd name="connsiteX3" fmla="*/ 213653 w 209550"/>
                <a:gd name="connsiteY3" fmla="*/ 76382 h 371475"/>
                <a:gd name="connsiteX4" fmla="*/ 189841 w 209550"/>
                <a:gd name="connsiteY4" fmla="*/ 52569 h 371475"/>
                <a:gd name="connsiteX5" fmla="*/ 130976 w 209550"/>
                <a:gd name="connsiteY5" fmla="*/ 52569 h 371475"/>
                <a:gd name="connsiteX6" fmla="*/ 85637 w 209550"/>
                <a:gd name="connsiteY6" fmla="*/ 19327 h 371475"/>
                <a:gd name="connsiteX7" fmla="*/ 42584 w 209550"/>
                <a:gd name="connsiteY7" fmla="*/ 277 h 371475"/>
                <a:gd name="connsiteX8" fmla="*/ 8 w 209550"/>
                <a:gd name="connsiteY8" fmla="*/ 49331 h 371475"/>
                <a:gd name="connsiteX9" fmla="*/ 8 w 209550"/>
                <a:gd name="connsiteY9" fmla="*/ 185919 h 371475"/>
                <a:gd name="connsiteX10" fmla="*/ 47633 w 209550"/>
                <a:gd name="connsiteY10" fmla="*/ 233544 h 371475"/>
                <a:gd name="connsiteX11" fmla="*/ 94591 w 209550"/>
                <a:gd name="connsiteY11" fmla="*/ 233544 h 371475"/>
                <a:gd name="connsiteX12" fmla="*/ 94591 w 209550"/>
                <a:gd name="connsiteY12" fmla="*/ 233544 h 371475"/>
                <a:gd name="connsiteX13" fmla="*/ 151741 w 209550"/>
                <a:gd name="connsiteY13" fmla="*/ 233544 h 371475"/>
                <a:gd name="connsiteX14" fmla="*/ 151741 w 209550"/>
                <a:gd name="connsiteY14" fmla="*/ 354702 h 371475"/>
                <a:gd name="connsiteX15" fmla="*/ 175553 w 209550"/>
                <a:gd name="connsiteY15" fmla="*/ 378515 h 371475"/>
                <a:gd name="connsiteX16" fmla="*/ 199366 w 209550"/>
                <a:gd name="connsiteY16" fmla="*/ 354702 h 371475"/>
                <a:gd name="connsiteX17" fmla="*/ 199366 w 209550"/>
                <a:gd name="connsiteY17" fmla="*/ 209446 h 371475"/>
                <a:gd name="connsiteX18" fmla="*/ 175553 w 209550"/>
                <a:gd name="connsiteY18" fmla="*/ 185633 h 371475"/>
                <a:gd name="connsiteX19" fmla="*/ 94591 w 209550"/>
                <a:gd name="connsiteY19" fmla="*/ 185633 h 371475"/>
                <a:gd name="connsiteX20" fmla="*/ 94591 w 209550"/>
                <a:gd name="connsiteY20" fmla="*/ 84859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550" h="371475">
                  <a:moveTo>
                    <a:pt x="109069" y="95622"/>
                  </a:moveTo>
                  <a:cubicBezTo>
                    <a:pt x="113174" y="98583"/>
                    <a:pt x="118104" y="100183"/>
                    <a:pt x="123166" y="100194"/>
                  </a:cubicBezTo>
                  <a:lnTo>
                    <a:pt x="189841" y="100194"/>
                  </a:lnTo>
                  <a:cubicBezTo>
                    <a:pt x="202992" y="100194"/>
                    <a:pt x="213653" y="89533"/>
                    <a:pt x="213653" y="76382"/>
                  </a:cubicBezTo>
                  <a:cubicBezTo>
                    <a:pt x="213653" y="63230"/>
                    <a:pt x="202992" y="52569"/>
                    <a:pt x="189841" y="52569"/>
                  </a:cubicBezTo>
                  <a:lnTo>
                    <a:pt x="130976" y="52569"/>
                  </a:lnTo>
                  <a:lnTo>
                    <a:pt x="85637" y="19327"/>
                  </a:lnTo>
                  <a:cubicBezTo>
                    <a:pt x="75736" y="5722"/>
                    <a:pt x="59312" y="-1545"/>
                    <a:pt x="42584" y="277"/>
                  </a:cubicBezTo>
                  <a:cubicBezTo>
                    <a:pt x="17939" y="3341"/>
                    <a:pt x="-426" y="24500"/>
                    <a:pt x="8" y="49331"/>
                  </a:cubicBezTo>
                  <a:lnTo>
                    <a:pt x="8" y="185919"/>
                  </a:lnTo>
                  <a:cubicBezTo>
                    <a:pt x="8" y="212221"/>
                    <a:pt x="21330" y="233544"/>
                    <a:pt x="47633" y="233544"/>
                  </a:cubicBezTo>
                  <a:lnTo>
                    <a:pt x="94591" y="233544"/>
                  </a:lnTo>
                  <a:lnTo>
                    <a:pt x="94591" y="233544"/>
                  </a:lnTo>
                  <a:lnTo>
                    <a:pt x="151741" y="233544"/>
                  </a:lnTo>
                  <a:lnTo>
                    <a:pt x="151741" y="354702"/>
                  </a:lnTo>
                  <a:cubicBezTo>
                    <a:pt x="151741" y="367853"/>
                    <a:pt x="162402" y="378515"/>
                    <a:pt x="175553" y="378515"/>
                  </a:cubicBezTo>
                  <a:cubicBezTo>
                    <a:pt x="188704" y="378515"/>
                    <a:pt x="199366" y="367853"/>
                    <a:pt x="199366" y="354702"/>
                  </a:cubicBezTo>
                  <a:lnTo>
                    <a:pt x="199366" y="209446"/>
                  </a:lnTo>
                  <a:cubicBezTo>
                    <a:pt x="199366" y="196295"/>
                    <a:pt x="188704" y="185633"/>
                    <a:pt x="175553" y="185633"/>
                  </a:cubicBezTo>
                  <a:lnTo>
                    <a:pt x="94591" y="185633"/>
                  </a:lnTo>
                  <a:lnTo>
                    <a:pt x="94591" y="84859"/>
                  </a:lnTo>
                  <a:close/>
                </a:path>
              </a:pathLst>
            </a:custGeom>
            <a:solidFill>
              <a:schemeClr val="accent6">
                <a:lumMod val="50000"/>
              </a:schemeClr>
            </a:solidFill>
            <a:ln w="9525" cap="flat">
              <a:noFill/>
              <a:prstDash val="solid"/>
              <a:miter/>
            </a:ln>
          </p:spPr>
          <p:txBody>
            <a:bodyPr rtlCol="0" anchor="ctr"/>
            <a:lstStyle/>
            <a:p>
              <a:endParaRPr lang="en-IN"/>
            </a:p>
          </p:txBody>
        </p:sp>
        <p:sp>
          <p:nvSpPr>
            <p:cNvPr id="2051" name="Freeform: Shape 2050">
              <a:extLst>
                <a:ext uri="{FF2B5EF4-FFF2-40B4-BE49-F238E27FC236}">
                  <a16:creationId xmlns:a16="http://schemas.microsoft.com/office/drawing/2014/main" id="{EC069DA8-5E1C-4337-B766-2127C4143D9B}"/>
                </a:ext>
              </a:extLst>
            </p:cNvPr>
            <p:cNvSpPr/>
            <p:nvPr/>
          </p:nvSpPr>
          <p:spPr>
            <a:xfrm>
              <a:off x="2574730" y="3121340"/>
              <a:ext cx="95250" cy="85725"/>
            </a:xfrm>
            <a:custGeom>
              <a:avLst/>
              <a:gdLst>
                <a:gd name="connsiteX0" fmla="*/ 47625 w 95250"/>
                <a:gd name="connsiteY0" fmla="*/ 95250 h 85725"/>
                <a:gd name="connsiteX1" fmla="*/ 95250 w 95250"/>
                <a:gd name="connsiteY1" fmla="*/ 47625 h 85725"/>
                <a:gd name="connsiteX2" fmla="*/ 47625 w 95250"/>
                <a:gd name="connsiteY2" fmla="*/ 0 h 85725"/>
                <a:gd name="connsiteX3" fmla="*/ 0 w 95250"/>
                <a:gd name="connsiteY3" fmla="*/ 47625 h 85725"/>
                <a:gd name="connsiteX4" fmla="*/ 47625 w 95250"/>
                <a:gd name="connsiteY4" fmla="*/ 9525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85725">
                  <a:moveTo>
                    <a:pt x="47625" y="95250"/>
                  </a:moveTo>
                  <a:cubicBezTo>
                    <a:pt x="73927" y="95250"/>
                    <a:pt x="95250" y="73927"/>
                    <a:pt x="95250" y="47625"/>
                  </a:cubicBezTo>
                  <a:cubicBezTo>
                    <a:pt x="95250" y="21323"/>
                    <a:pt x="73927" y="0"/>
                    <a:pt x="47625" y="0"/>
                  </a:cubicBezTo>
                  <a:cubicBezTo>
                    <a:pt x="21323" y="0"/>
                    <a:pt x="0" y="21323"/>
                    <a:pt x="0" y="47625"/>
                  </a:cubicBezTo>
                  <a:cubicBezTo>
                    <a:pt x="0" y="73927"/>
                    <a:pt x="21323" y="95250"/>
                    <a:pt x="47625" y="95250"/>
                  </a:cubicBezTo>
                  <a:close/>
                </a:path>
              </a:pathLst>
            </a:custGeom>
            <a:solidFill>
              <a:srgbClr val="000000"/>
            </a:solidFill>
            <a:ln w="9525" cap="flat">
              <a:noFill/>
              <a:prstDash val="solid"/>
              <a:miter/>
            </a:ln>
          </p:spPr>
          <p:txBody>
            <a:bodyPr rtlCol="0" anchor="ctr"/>
            <a:lstStyle/>
            <a:p>
              <a:endParaRPr lang="en-IN"/>
            </a:p>
          </p:txBody>
        </p:sp>
        <p:sp>
          <p:nvSpPr>
            <p:cNvPr id="2053" name="Freeform: Shape 2052">
              <a:extLst>
                <a:ext uri="{FF2B5EF4-FFF2-40B4-BE49-F238E27FC236}">
                  <a16:creationId xmlns:a16="http://schemas.microsoft.com/office/drawing/2014/main" id="{F53E1721-A1BD-4565-8D13-2B24AF604BB0}"/>
                </a:ext>
              </a:extLst>
            </p:cNvPr>
            <p:cNvSpPr/>
            <p:nvPr/>
          </p:nvSpPr>
          <p:spPr>
            <a:xfrm>
              <a:off x="2455668" y="3228410"/>
              <a:ext cx="209550" cy="371475"/>
            </a:xfrm>
            <a:custGeom>
              <a:avLst/>
              <a:gdLst>
                <a:gd name="connsiteX0" fmla="*/ 171069 w 209550"/>
                <a:gd name="connsiteY0" fmla="*/ 277 h 371475"/>
                <a:gd name="connsiteX1" fmla="*/ 128016 w 209550"/>
                <a:gd name="connsiteY1" fmla="*/ 19327 h 371475"/>
                <a:gd name="connsiteX2" fmla="*/ 82677 w 209550"/>
                <a:gd name="connsiteY2" fmla="*/ 53045 h 371475"/>
                <a:gd name="connsiteX3" fmla="*/ 23813 w 209550"/>
                <a:gd name="connsiteY3" fmla="*/ 53045 h 371475"/>
                <a:gd name="connsiteX4" fmla="*/ 0 w 209550"/>
                <a:gd name="connsiteY4" fmla="*/ 76858 h 371475"/>
                <a:gd name="connsiteX5" fmla="*/ 23813 w 209550"/>
                <a:gd name="connsiteY5" fmla="*/ 100670 h 371475"/>
                <a:gd name="connsiteX6" fmla="*/ 90488 w 209550"/>
                <a:gd name="connsiteY6" fmla="*/ 100670 h 371475"/>
                <a:gd name="connsiteX7" fmla="*/ 104585 w 209550"/>
                <a:gd name="connsiteY7" fmla="*/ 96098 h 371475"/>
                <a:gd name="connsiteX8" fmla="*/ 119063 w 209550"/>
                <a:gd name="connsiteY8" fmla="*/ 85335 h 371475"/>
                <a:gd name="connsiteX9" fmla="*/ 119063 w 209550"/>
                <a:gd name="connsiteY9" fmla="*/ 186395 h 371475"/>
                <a:gd name="connsiteX10" fmla="*/ 38386 w 209550"/>
                <a:gd name="connsiteY10" fmla="*/ 186395 h 371475"/>
                <a:gd name="connsiteX11" fmla="*/ 14573 w 209550"/>
                <a:gd name="connsiteY11" fmla="*/ 210208 h 371475"/>
                <a:gd name="connsiteX12" fmla="*/ 14573 w 209550"/>
                <a:gd name="connsiteY12" fmla="*/ 355178 h 371475"/>
                <a:gd name="connsiteX13" fmla="*/ 38386 w 209550"/>
                <a:gd name="connsiteY13" fmla="*/ 378991 h 371475"/>
                <a:gd name="connsiteX14" fmla="*/ 62198 w 209550"/>
                <a:gd name="connsiteY14" fmla="*/ 355178 h 371475"/>
                <a:gd name="connsiteX15" fmla="*/ 62198 w 209550"/>
                <a:gd name="connsiteY15" fmla="*/ 234020 h 371475"/>
                <a:gd name="connsiteX16" fmla="*/ 119348 w 209550"/>
                <a:gd name="connsiteY16" fmla="*/ 234020 h 371475"/>
                <a:gd name="connsiteX17" fmla="*/ 119348 w 209550"/>
                <a:gd name="connsiteY17" fmla="*/ 234020 h 371475"/>
                <a:gd name="connsiteX18" fmla="*/ 165830 w 209550"/>
                <a:gd name="connsiteY18" fmla="*/ 234020 h 371475"/>
                <a:gd name="connsiteX19" fmla="*/ 213455 w 209550"/>
                <a:gd name="connsiteY19" fmla="*/ 186395 h 371475"/>
                <a:gd name="connsiteX20" fmla="*/ 213455 w 209550"/>
                <a:gd name="connsiteY20" fmla="*/ 49331 h 371475"/>
                <a:gd name="connsiteX21" fmla="*/ 171069 w 209550"/>
                <a:gd name="connsiteY21" fmla="*/ 27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9550" h="371475">
                  <a:moveTo>
                    <a:pt x="171069" y="277"/>
                  </a:moveTo>
                  <a:cubicBezTo>
                    <a:pt x="154341" y="-1545"/>
                    <a:pt x="137917" y="5722"/>
                    <a:pt x="128016" y="19327"/>
                  </a:cubicBezTo>
                  <a:lnTo>
                    <a:pt x="82677" y="53045"/>
                  </a:lnTo>
                  <a:lnTo>
                    <a:pt x="23813" y="53045"/>
                  </a:lnTo>
                  <a:cubicBezTo>
                    <a:pt x="10661" y="53045"/>
                    <a:pt x="0" y="63707"/>
                    <a:pt x="0" y="76858"/>
                  </a:cubicBezTo>
                  <a:cubicBezTo>
                    <a:pt x="0" y="90009"/>
                    <a:pt x="10661" y="100670"/>
                    <a:pt x="23813" y="100670"/>
                  </a:cubicBezTo>
                  <a:lnTo>
                    <a:pt x="90488" y="100670"/>
                  </a:lnTo>
                  <a:cubicBezTo>
                    <a:pt x="95549" y="100659"/>
                    <a:pt x="100479" y="99060"/>
                    <a:pt x="104585" y="96098"/>
                  </a:cubicBezTo>
                  <a:lnTo>
                    <a:pt x="119063" y="85335"/>
                  </a:lnTo>
                  <a:lnTo>
                    <a:pt x="119063" y="186395"/>
                  </a:lnTo>
                  <a:lnTo>
                    <a:pt x="38386" y="186395"/>
                  </a:lnTo>
                  <a:cubicBezTo>
                    <a:pt x="25235" y="186395"/>
                    <a:pt x="14573" y="197057"/>
                    <a:pt x="14573" y="210208"/>
                  </a:cubicBezTo>
                  <a:lnTo>
                    <a:pt x="14573" y="355178"/>
                  </a:lnTo>
                  <a:cubicBezTo>
                    <a:pt x="14573" y="368329"/>
                    <a:pt x="25235" y="378991"/>
                    <a:pt x="38386" y="378991"/>
                  </a:cubicBezTo>
                  <a:cubicBezTo>
                    <a:pt x="51537" y="378991"/>
                    <a:pt x="62198" y="368329"/>
                    <a:pt x="62198" y="355178"/>
                  </a:cubicBezTo>
                  <a:lnTo>
                    <a:pt x="62198" y="234020"/>
                  </a:lnTo>
                  <a:lnTo>
                    <a:pt x="119348" y="234020"/>
                  </a:lnTo>
                  <a:lnTo>
                    <a:pt x="119348" y="234020"/>
                  </a:lnTo>
                  <a:lnTo>
                    <a:pt x="165830" y="234020"/>
                  </a:lnTo>
                  <a:cubicBezTo>
                    <a:pt x="192133" y="234020"/>
                    <a:pt x="213455" y="212698"/>
                    <a:pt x="213455" y="186395"/>
                  </a:cubicBezTo>
                  <a:lnTo>
                    <a:pt x="213455" y="49331"/>
                  </a:lnTo>
                  <a:cubicBezTo>
                    <a:pt x="213900" y="24564"/>
                    <a:pt x="195638" y="3430"/>
                    <a:pt x="171069" y="277"/>
                  </a:cubicBezTo>
                  <a:close/>
                </a:path>
              </a:pathLst>
            </a:custGeom>
            <a:solidFill>
              <a:srgbClr val="C00000"/>
            </a:solidFill>
            <a:ln w="9525" cap="flat">
              <a:noFill/>
              <a:prstDash val="solid"/>
              <a:miter/>
            </a:ln>
          </p:spPr>
          <p:txBody>
            <a:bodyPr rtlCol="0" anchor="ctr"/>
            <a:lstStyle/>
            <a:p>
              <a:endParaRPr lang="en-IN"/>
            </a:p>
          </p:txBody>
        </p:sp>
        <p:sp>
          <p:nvSpPr>
            <p:cNvPr id="2055" name="Freeform: Shape 2054">
              <a:extLst>
                <a:ext uri="{FF2B5EF4-FFF2-40B4-BE49-F238E27FC236}">
                  <a16:creationId xmlns:a16="http://schemas.microsoft.com/office/drawing/2014/main" id="{1A393F4D-500E-4EBA-A023-6E7A69B3898D}"/>
                </a:ext>
              </a:extLst>
            </p:cNvPr>
            <p:cNvSpPr/>
            <p:nvPr/>
          </p:nvSpPr>
          <p:spPr>
            <a:xfrm>
              <a:off x="2184205" y="3348130"/>
              <a:ext cx="361950" cy="266700"/>
            </a:xfrm>
            <a:custGeom>
              <a:avLst/>
              <a:gdLst>
                <a:gd name="connsiteX0" fmla="*/ 342900 w 361950"/>
                <a:gd name="connsiteY0" fmla="*/ 0 h 266700"/>
                <a:gd name="connsiteX1" fmla="*/ 19050 w 361950"/>
                <a:gd name="connsiteY1" fmla="*/ 0 h 266700"/>
                <a:gd name="connsiteX2" fmla="*/ 0 w 361950"/>
                <a:gd name="connsiteY2" fmla="*/ 19050 h 266700"/>
                <a:gd name="connsiteX3" fmla="*/ 19050 w 361950"/>
                <a:gd name="connsiteY3" fmla="*/ 38100 h 266700"/>
                <a:gd name="connsiteX4" fmla="*/ 161925 w 361950"/>
                <a:gd name="connsiteY4" fmla="*/ 38100 h 266700"/>
                <a:gd name="connsiteX5" fmla="*/ 161925 w 361950"/>
                <a:gd name="connsiteY5" fmla="*/ 228600 h 266700"/>
                <a:gd name="connsiteX6" fmla="*/ 104775 w 361950"/>
                <a:gd name="connsiteY6" fmla="*/ 228600 h 266700"/>
                <a:gd name="connsiteX7" fmla="*/ 104775 w 361950"/>
                <a:gd name="connsiteY7" fmla="*/ 266700 h 266700"/>
                <a:gd name="connsiteX8" fmla="*/ 257175 w 361950"/>
                <a:gd name="connsiteY8" fmla="*/ 266700 h 266700"/>
                <a:gd name="connsiteX9" fmla="*/ 257175 w 361950"/>
                <a:gd name="connsiteY9" fmla="*/ 228600 h 266700"/>
                <a:gd name="connsiteX10" fmla="*/ 200025 w 361950"/>
                <a:gd name="connsiteY10" fmla="*/ 228600 h 266700"/>
                <a:gd name="connsiteX11" fmla="*/ 200025 w 361950"/>
                <a:gd name="connsiteY11" fmla="*/ 38100 h 266700"/>
                <a:gd name="connsiteX12" fmla="*/ 342900 w 361950"/>
                <a:gd name="connsiteY12" fmla="*/ 38100 h 266700"/>
                <a:gd name="connsiteX13" fmla="*/ 361950 w 361950"/>
                <a:gd name="connsiteY13" fmla="*/ 19050 h 266700"/>
                <a:gd name="connsiteX14" fmla="*/ 342900 w 361950"/>
                <a:gd name="connsiteY14"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1950" h="266700">
                  <a:moveTo>
                    <a:pt x="342900" y="0"/>
                  </a:moveTo>
                  <a:lnTo>
                    <a:pt x="19050" y="0"/>
                  </a:lnTo>
                  <a:cubicBezTo>
                    <a:pt x="8529" y="0"/>
                    <a:pt x="0" y="8529"/>
                    <a:pt x="0" y="19050"/>
                  </a:cubicBezTo>
                  <a:cubicBezTo>
                    <a:pt x="0" y="29571"/>
                    <a:pt x="8529" y="38100"/>
                    <a:pt x="19050" y="38100"/>
                  </a:cubicBezTo>
                  <a:lnTo>
                    <a:pt x="161925" y="38100"/>
                  </a:lnTo>
                  <a:lnTo>
                    <a:pt x="161925" y="228600"/>
                  </a:lnTo>
                  <a:lnTo>
                    <a:pt x="104775" y="228600"/>
                  </a:lnTo>
                  <a:lnTo>
                    <a:pt x="104775" y="266700"/>
                  </a:lnTo>
                  <a:lnTo>
                    <a:pt x="257175" y="266700"/>
                  </a:lnTo>
                  <a:lnTo>
                    <a:pt x="257175" y="228600"/>
                  </a:lnTo>
                  <a:lnTo>
                    <a:pt x="200025" y="228600"/>
                  </a:lnTo>
                  <a:lnTo>
                    <a:pt x="200025" y="38100"/>
                  </a:lnTo>
                  <a:lnTo>
                    <a:pt x="342900" y="38100"/>
                  </a:lnTo>
                  <a:cubicBezTo>
                    <a:pt x="353421" y="38100"/>
                    <a:pt x="361950" y="29571"/>
                    <a:pt x="361950" y="19050"/>
                  </a:cubicBezTo>
                  <a:cubicBezTo>
                    <a:pt x="361950" y="8529"/>
                    <a:pt x="353421" y="0"/>
                    <a:pt x="342900" y="0"/>
                  </a:cubicBezTo>
                  <a:close/>
                </a:path>
              </a:pathLst>
            </a:custGeom>
            <a:solidFill>
              <a:srgbClr val="000000"/>
            </a:solidFill>
            <a:ln w="9525" cap="flat">
              <a:noFill/>
              <a:prstDash val="solid"/>
              <a:miter/>
            </a:ln>
          </p:spPr>
          <p:txBody>
            <a:bodyPr rtlCol="0" anchor="ctr"/>
            <a:lstStyle/>
            <a:p>
              <a:endParaRPr lang="en-IN"/>
            </a:p>
          </p:txBody>
        </p:sp>
        <p:sp>
          <p:nvSpPr>
            <p:cNvPr id="2056" name="Freeform: Shape 2055">
              <a:extLst>
                <a:ext uri="{FF2B5EF4-FFF2-40B4-BE49-F238E27FC236}">
                  <a16:creationId xmlns:a16="http://schemas.microsoft.com/office/drawing/2014/main" id="{68C7A7F1-D6EF-41C7-A234-D92DB4A16C82}"/>
                </a:ext>
              </a:extLst>
            </p:cNvPr>
            <p:cNvSpPr/>
            <p:nvPr/>
          </p:nvSpPr>
          <p:spPr>
            <a:xfrm>
              <a:off x="2003230" y="3271930"/>
              <a:ext cx="190500" cy="342900"/>
            </a:xfrm>
            <a:custGeom>
              <a:avLst/>
              <a:gdLst>
                <a:gd name="connsiteX0" fmla="*/ 171450 w 190500"/>
                <a:gd name="connsiteY0" fmla="*/ 209550 h 342900"/>
                <a:gd name="connsiteX1" fmla="*/ 38100 w 190500"/>
                <a:gd name="connsiteY1" fmla="*/ 209550 h 342900"/>
                <a:gd name="connsiteX2" fmla="*/ 38100 w 190500"/>
                <a:gd name="connsiteY2" fmla="*/ 19050 h 342900"/>
                <a:gd name="connsiteX3" fmla="*/ 19050 w 190500"/>
                <a:gd name="connsiteY3" fmla="*/ 0 h 342900"/>
                <a:gd name="connsiteX4" fmla="*/ 0 w 190500"/>
                <a:gd name="connsiteY4" fmla="*/ 19050 h 342900"/>
                <a:gd name="connsiteX5" fmla="*/ 0 w 190500"/>
                <a:gd name="connsiteY5" fmla="*/ 228600 h 342900"/>
                <a:gd name="connsiteX6" fmla="*/ 19050 w 190500"/>
                <a:gd name="connsiteY6" fmla="*/ 247650 h 342900"/>
                <a:gd name="connsiteX7" fmla="*/ 76200 w 190500"/>
                <a:gd name="connsiteY7" fmla="*/ 247650 h 342900"/>
                <a:gd name="connsiteX8" fmla="*/ 76200 w 190500"/>
                <a:gd name="connsiteY8" fmla="*/ 304800 h 342900"/>
                <a:gd name="connsiteX9" fmla="*/ 38100 w 190500"/>
                <a:gd name="connsiteY9" fmla="*/ 304800 h 342900"/>
                <a:gd name="connsiteX10" fmla="*/ 38100 w 190500"/>
                <a:gd name="connsiteY10" fmla="*/ 342900 h 342900"/>
                <a:gd name="connsiteX11" fmla="*/ 152400 w 190500"/>
                <a:gd name="connsiteY11" fmla="*/ 342900 h 342900"/>
                <a:gd name="connsiteX12" fmla="*/ 152400 w 190500"/>
                <a:gd name="connsiteY12" fmla="*/ 304800 h 342900"/>
                <a:gd name="connsiteX13" fmla="*/ 114300 w 190500"/>
                <a:gd name="connsiteY13" fmla="*/ 304800 h 342900"/>
                <a:gd name="connsiteX14" fmla="*/ 114300 w 190500"/>
                <a:gd name="connsiteY14" fmla="*/ 247650 h 342900"/>
                <a:gd name="connsiteX15" fmla="*/ 171450 w 190500"/>
                <a:gd name="connsiteY15" fmla="*/ 247650 h 342900"/>
                <a:gd name="connsiteX16" fmla="*/ 190500 w 190500"/>
                <a:gd name="connsiteY16" fmla="*/ 228600 h 342900"/>
                <a:gd name="connsiteX17" fmla="*/ 171450 w 190500"/>
                <a:gd name="connsiteY17" fmla="*/ 20955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500" h="342900">
                  <a:moveTo>
                    <a:pt x="171450" y="209550"/>
                  </a:moveTo>
                  <a:lnTo>
                    <a:pt x="38100" y="209550"/>
                  </a:lnTo>
                  <a:lnTo>
                    <a:pt x="38100" y="19050"/>
                  </a:lnTo>
                  <a:cubicBezTo>
                    <a:pt x="38100" y="8529"/>
                    <a:pt x="29571" y="0"/>
                    <a:pt x="19050" y="0"/>
                  </a:cubicBezTo>
                  <a:cubicBezTo>
                    <a:pt x="8529" y="0"/>
                    <a:pt x="0" y="8529"/>
                    <a:pt x="0" y="19050"/>
                  </a:cubicBezTo>
                  <a:lnTo>
                    <a:pt x="0" y="228600"/>
                  </a:lnTo>
                  <a:cubicBezTo>
                    <a:pt x="0" y="239121"/>
                    <a:pt x="8529" y="247650"/>
                    <a:pt x="19050" y="247650"/>
                  </a:cubicBezTo>
                  <a:lnTo>
                    <a:pt x="76200" y="247650"/>
                  </a:lnTo>
                  <a:lnTo>
                    <a:pt x="76200" y="304800"/>
                  </a:lnTo>
                  <a:lnTo>
                    <a:pt x="38100" y="304800"/>
                  </a:lnTo>
                  <a:lnTo>
                    <a:pt x="38100" y="342900"/>
                  </a:lnTo>
                  <a:lnTo>
                    <a:pt x="152400" y="342900"/>
                  </a:lnTo>
                  <a:lnTo>
                    <a:pt x="152400" y="304800"/>
                  </a:lnTo>
                  <a:lnTo>
                    <a:pt x="114300" y="304800"/>
                  </a:lnTo>
                  <a:lnTo>
                    <a:pt x="114300" y="247650"/>
                  </a:lnTo>
                  <a:lnTo>
                    <a:pt x="171450" y="247650"/>
                  </a:lnTo>
                  <a:cubicBezTo>
                    <a:pt x="181971" y="247650"/>
                    <a:pt x="190500" y="239121"/>
                    <a:pt x="190500" y="228600"/>
                  </a:cubicBezTo>
                  <a:cubicBezTo>
                    <a:pt x="190500" y="218079"/>
                    <a:pt x="181971" y="209550"/>
                    <a:pt x="171450" y="209550"/>
                  </a:cubicBezTo>
                  <a:close/>
                </a:path>
              </a:pathLst>
            </a:custGeom>
            <a:solidFill>
              <a:srgbClr val="000000"/>
            </a:solidFill>
            <a:ln w="9525" cap="flat">
              <a:noFill/>
              <a:prstDash val="solid"/>
              <a:miter/>
            </a:ln>
          </p:spPr>
          <p:txBody>
            <a:bodyPr rtlCol="0" anchor="ctr"/>
            <a:lstStyle/>
            <a:p>
              <a:endParaRPr lang="en-IN"/>
            </a:p>
          </p:txBody>
        </p:sp>
        <p:sp>
          <p:nvSpPr>
            <p:cNvPr id="2057" name="Freeform: Shape 2056">
              <a:extLst>
                <a:ext uri="{FF2B5EF4-FFF2-40B4-BE49-F238E27FC236}">
                  <a16:creationId xmlns:a16="http://schemas.microsoft.com/office/drawing/2014/main" id="{97D22569-B782-4427-9A0D-213236C89096}"/>
                </a:ext>
              </a:extLst>
            </p:cNvPr>
            <p:cNvSpPr/>
            <p:nvPr/>
          </p:nvSpPr>
          <p:spPr>
            <a:xfrm>
              <a:off x="2536630" y="3276693"/>
              <a:ext cx="190500" cy="333375"/>
            </a:xfrm>
            <a:custGeom>
              <a:avLst/>
              <a:gdLst>
                <a:gd name="connsiteX0" fmla="*/ 171450 w 190500"/>
                <a:gd name="connsiteY0" fmla="*/ 0 h 333375"/>
                <a:gd name="connsiteX1" fmla="*/ 152400 w 190500"/>
                <a:gd name="connsiteY1" fmla="*/ 19050 h 333375"/>
                <a:gd name="connsiteX2" fmla="*/ 152400 w 190500"/>
                <a:gd name="connsiteY2" fmla="*/ 204788 h 333375"/>
                <a:gd name="connsiteX3" fmla="*/ 19050 w 190500"/>
                <a:gd name="connsiteY3" fmla="*/ 204788 h 333375"/>
                <a:gd name="connsiteX4" fmla="*/ 0 w 190500"/>
                <a:gd name="connsiteY4" fmla="*/ 223838 h 333375"/>
                <a:gd name="connsiteX5" fmla="*/ 19050 w 190500"/>
                <a:gd name="connsiteY5" fmla="*/ 242888 h 333375"/>
                <a:gd name="connsiteX6" fmla="*/ 76200 w 190500"/>
                <a:gd name="connsiteY6" fmla="*/ 242888 h 333375"/>
                <a:gd name="connsiteX7" fmla="*/ 76200 w 190500"/>
                <a:gd name="connsiteY7" fmla="*/ 300038 h 333375"/>
                <a:gd name="connsiteX8" fmla="*/ 38100 w 190500"/>
                <a:gd name="connsiteY8" fmla="*/ 300038 h 333375"/>
                <a:gd name="connsiteX9" fmla="*/ 38100 w 190500"/>
                <a:gd name="connsiteY9" fmla="*/ 338138 h 333375"/>
                <a:gd name="connsiteX10" fmla="*/ 152400 w 190500"/>
                <a:gd name="connsiteY10" fmla="*/ 338138 h 333375"/>
                <a:gd name="connsiteX11" fmla="*/ 152400 w 190500"/>
                <a:gd name="connsiteY11" fmla="*/ 300038 h 333375"/>
                <a:gd name="connsiteX12" fmla="*/ 114300 w 190500"/>
                <a:gd name="connsiteY12" fmla="*/ 300038 h 333375"/>
                <a:gd name="connsiteX13" fmla="*/ 114300 w 190500"/>
                <a:gd name="connsiteY13" fmla="*/ 242888 h 333375"/>
                <a:gd name="connsiteX14" fmla="*/ 171450 w 190500"/>
                <a:gd name="connsiteY14" fmla="*/ 242888 h 333375"/>
                <a:gd name="connsiteX15" fmla="*/ 190500 w 190500"/>
                <a:gd name="connsiteY15" fmla="*/ 223838 h 333375"/>
                <a:gd name="connsiteX16" fmla="*/ 190500 w 190500"/>
                <a:gd name="connsiteY16" fmla="*/ 19050 h 333375"/>
                <a:gd name="connsiteX17" fmla="*/ 171450 w 190500"/>
                <a:gd name="connsiteY17" fmla="*/ 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500" h="333375">
                  <a:moveTo>
                    <a:pt x="171450" y="0"/>
                  </a:moveTo>
                  <a:cubicBezTo>
                    <a:pt x="160929" y="0"/>
                    <a:pt x="152400" y="8529"/>
                    <a:pt x="152400" y="19050"/>
                  </a:cubicBezTo>
                  <a:lnTo>
                    <a:pt x="152400" y="204788"/>
                  </a:lnTo>
                  <a:lnTo>
                    <a:pt x="19050" y="204788"/>
                  </a:lnTo>
                  <a:cubicBezTo>
                    <a:pt x="8529" y="204788"/>
                    <a:pt x="0" y="213316"/>
                    <a:pt x="0" y="223838"/>
                  </a:cubicBezTo>
                  <a:cubicBezTo>
                    <a:pt x="0" y="234359"/>
                    <a:pt x="8529" y="242888"/>
                    <a:pt x="19050" y="242888"/>
                  </a:cubicBezTo>
                  <a:lnTo>
                    <a:pt x="76200" y="242888"/>
                  </a:lnTo>
                  <a:lnTo>
                    <a:pt x="76200" y="300038"/>
                  </a:lnTo>
                  <a:lnTo>
                    <a:pt x="38100" y="300038"/>
                  </a:lnTo>
                  <a:lnTo>
                    <a:pt x="38100" y="338138"/>
                  </a:lnTo>
                  <a:lnTo>
                    <a:pt x="152400" y="338138"/>
                  </a:lnTo>
                  <a:lnTo>
                    <a:pt x="152400" y="300038"/>
                  </a:lnTo>
                  <a:lnTo>
                    <a:pt x="114300" y="300038"/>
                  </a:lnTo>
                  <a:lnTo>
                    <a:pt x="114300" y="242888"/>
                  </a:lnTo>
                  <a:lnTo>
                    <a:pt x="171450" y="242888"/>
                  </a:lnTo>
                  <a:cubicBezTo>
                    <a:pt x="181971" y="242888"/>
                    <a:pt x="190500" y="234359"/>
                    <a:pt x="190500" y="223838"/>
                  </a:cubicBezTo>
                  <a:lnTo>
                    <a:pt x="190500" y="19050"/>
                  </a:lnTo>
                  <a:cubicBezTo>
                    <a:pt x="190500" y="8529"/>
                    <a:pt x="181971" y="0"/>
                    <a:pt x="171450" y="0"/>
                  </a:cubicBezTo>
                  <a:close/>
                </a:path>
              </a:pathLst>
            </a:custGeom>
            <a:solidFill>
              <a:srgbClr val="000000"/>
            </a:solidFill>
            <a:ln w="9525" cap="flat">
              <a:noFill/>
              <a:prstDash val="solid"/>
              <a:miter/>
            </a:ln>
          </p:spPr>
          <p:txBody>
            <a:bodyPr rtlCol="0" anchor="ctr"/>
            <a:lstStyle/>
            <a:p>
              <a:endParaRPr lang="en-IN"/>
            </a:p>
          </p:txBody>
        </p:sp>
      </p:grpSp>
      <p:sp>
        <p:nvSpPr>
          <p:cNvPr id="2059" name="Freeform: Shape 2058">
            <a:extLst>
              <a:ext uri="{FF2B5EF4-FFF2-40B4-BE49-F238E27FC236}">
                <a16:creationId xmlns:a16="http://schemas.microsoft.com/office/drawing/2014/main" id="{42EB8059-4F25-4674-ABED-AAA79F56A3DF}"/>
              </a:ext>
            </a:extLst>
          </p:cNvPr>
          <p:cNvSpPr/>
          <p:nvPr/>
        </p:nvSpPr>
        <p:spPr>
          <a:xfrm>
            <a:off x="2679262" y="6202415"/>
            <a:ext cx="109483" cy="94451"/>
          </a:xfrm>
          <a:custGeom>
            <a:avLst/>
            <a:gdLst>
              <a:gd name="connsiteX0" fmla="*/ 54741 w 109482"/>
              <a:gd name="connsiteY0" fmla="*/ 23236 h 77452"/>
              <a:gd name="connsiteX1" fmla="*/ 76638 w 109482"/>
              <a:gd name="connsiteY1" fmla="*/ 38726 h 77452"/>
              <a:gd name="connsiteX2" fmla="*/ 54741 w 109482"/>
              <a:gd name="connsiteY2" fmla="*/ 54217 h 77452"/>
              <a:gd name="connsiteX3" fmla="*/ 32845 w 109482"/>
              <a:gd name="connsiteY3" fmla="*/ 38726 h 77452"/>
              <a:gd name="connsiteX4" fmla="*/ 54741 w 109482"/>
              <a:gd name="connsiteY4" fmla="*/ 23236 h 77452"/>
              <a:gd name="connsiteX5" fmla="*/ 54741 w 109482"/>
              <a:gd name="connsiteY5" fmla="*/ 0 h 77452"/>
              <a:gd name="connsiteX6" fmla="*/ 0 w 109482"/>
              <a:gd name="connsiteY6" fmla="*/ 38726 h 77452"/>
              <a:gd name="connsiteX7" fmla="*/ 54741 w 109482"/>
              <a:gd name="connsiteY7" fmla="*/ 77452 h 77452"/>
              <a:gd name="connsiteX8" fmla="*/ 109483 w 109482"/>
              <a:gd name="connsiteY8" fmla="*/ 38726 h 77452"/>
              <a:gd name="connsiteX9" fmla="*/ 54741 w 109482"/>
              <a:gd name="connsiteY9" fmla="*/ 0 h 7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482" h="77452">
                <a:moveTo>
                  <a:pt x="54741" y="23236"/>
                </a:moveTo>
                <a:cubicBezTo>
                  <a:pt x="66835" y="23236"/>
                  <a:pt x="76638" y="30171"/>
                  <a:pt x="76638" y="38726"/>
                </a:cubicBezTo>
                <a:cubicBezTo>
                  <a:pt x="76638" y="47282"/>
                  <a:pt x="66835" y="54217"/>
                  <a:pt x="54741" y="54217"/>
                </a:cubicBezTo>
                <a:cubicBezTo>
                  <a:pt x="42648" y="54217"/>
                  <a:pt x="32845" y="47282"/>
                  <a:pt x="32845" y="38726"/>
                </a:cubicBezTo>
                <a:cubicBezTo>
                  <a:pt x="32845" y="30171"/>
                  <a:pt x="42648" y="23236"/>
                  <a:pt x="54741" y="23236"/>
                </a:cubicBezTo>
                <a:moveTo>
                  <a:pt x="54741" y="0"/>
                </a:moveTo>
                <a:cubicBezTo>
                  <a:pt x="24509" y="0"/>
                  <a:pt x="0" y="17339"/>
                  <a:pt x="0" y="38726"/>
                </a:cubicBezTo>
                <a:cubicBezTo>
                  <a:pt x="0" y="60114"/>
                  <a:pt x="24509" y="77452"/>
                  <a:pt x="54741" y="77452"/>
                </a:cubicBezTo>
                <a:cubicBezTo>
                  <a:pt x="84974" y="77452"/>
                  <a:pt x="109483" y="60114"/>
                  <a:pt x="109483" y="38726"/>
                </a:cubicBezTo>
                <a:cubicBezTo>
                  <a:pt x="109483" y="17339"/>
                  <a:pt x="84974" y="0"/>
                  <a:pt x="54741" y="0"/>
                </a:cubicBezTo>
                <a:close/>
              </a:path>
            </a:pathLst>
          </a:custGeom>
          <a:solidFill>
            <a:srgbClr val="C00000"/>
          </a:solidFill>
          <a:ln w="10914" cap="flat">
            <a:noFill/>
            <a:prstDash val="solid"/>
            <a:miter/>
          </a:ln>
        </p:spPr>
        <p:txBody>
          <a:bodyPr rtlCol="0" anchor="ctr"/>
          <a:lstStyle/>
          <a:p>
            <a:endParaRPr lang="en-IN"/>
          </a:p>
        </p:txBody>
      </p:sp>
      <p:sp>
        <p:nvSpPr>
          <p:cNvPr id="2060" name="Freeform: Shape 2059">
            <a:extLst>
              <a:ext uri="{FF2B5EF4-FFF2-40B4-BE49-F238E27FC236}">
                <a16:creationId xmlns:a16="http://schemas.microsoft.com/office/drawing/2014/main" id="{12580EAF-168E-465A-8508-068257636860}"/>
              </a:ext>
            </a:extLst>
          </p:cNvPr>
          <p:cNvSpPr/>
          <p:nvPr/>
        </p:nvSpPr>
        <p:spPr>
          <a:xfrm>
            <a:off x="2504090" y="6202415"/>
            <a:ext cx="109483" cy="94451"/>
          </a:xfrm>
          <a:custGeom>
            <a:avLst/>
            <a:gdLst>
              <a:gd name="connsiteX0" fmla="*/ 54741 w 109482"/>
              <a:gd name="connsiteY0" fmla="*/ 23236 h 77452"/>
              <a:gd name="connsiteX1" fmla="*/ 76638 w 109482"/>
              <a:gd name="connsiteY1" fmla="*/ 38726 h 77452"/>
              <a:gd name="connsiteX2" fmla="*/ 54741 w 109482"/>
              <a:gd name="connsiteY2" fmla="*/ 54217 h 77452"/>
              <a:gd name="connsiteX3" fmla="*/ 32845 w 109482"/>
              <a:gd name="connsiteY3" fmla="*/ 38726 h 77452"/>
              <a:gd name="connsiteX4" fmla="*/ 54741 w 109482"/>
              <a:gd name="connsiteY4" fmla="*/ 23236 h 77452"/>
              <a:gd name="connsiteX5" fmla="*/ 54741 w 109482"/>
              <a:gd name="connsiteY5" fmla="*/ 0 h 77452"/>
              <a:gd name="connsiteX6" fmla="*/ 0 w 109482"/>
              <a:gd name="connsiteY6" fmla="*/ 38726 h 77452"/>
              <a:gd name="connsiteX7" fmla="*/ 54741 w 109482"/>
              <a:gd name="connsiteY7" fmla="*/ 77452 h 77452"/>
              <a:gd name="connsiteX8" fmla="*/ 109483 w 109482"/>
              <a:gd name="connsiteY8" fmla="*/ 38726 h 77452"/>
              <a:gd name="connsiteX9" fmla="*/ 54741 w 109482"/>
              <a:gd name="connsiteY9" fmla="*/ 0 h 7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482" h="77452">
                <a:moveTo>
                  <a:pt x="54741" y="23236"/>
                </a:moveTo>
                <a:cubicBezTo>
                  <a:pt x="66835" y="23236"/>
                  <a:pt x="76638" y="30171"/>
                  <a:pt x="76638" y="38726"/>
                </a:cubicBezTo>
                <a:cubicBezTo>
                  <a:pt x="76638" y="47282"/>
                  <a:pt x="66835" y="54217"/>
                  <a:pt x="54741" y="54217"/>
                </a:cubicBezTo>
                <a:cubicBezTo>
                  <a:pt x="42648" y="54217"/>
                  <a:pt x="32845" y="47282"/>
                  <a:pt x="32845" y="38726"/>
                </a:cubicBezTo>
                <a:cubicBezTo>
                  <a:pt x="32845" y="30171"/>
                  <a:pt x="42648" y="23236"/>
                  <a:pt x="54741" y="23236"/>
                </a:cubicBezTo>
                <a:moveTo>
                  <a:pt x="54741" y="0"/>
                </a:moveTo>
                <a:cubicBezTo>
                  <a:pt x="24509" y="0"/>
                  <a:pt x="0" y="17339"/>
                  <a:pt x="0" y="38726"/>
                </a:cubicBezTo>
                <a:cubicBezTo>
                  <a:pt x="0" y="60114"/>
                  <a:pt x="24509" y="77452"/>
                  <a:pt x="54741" y="77452"/>
                </a:cubicBezTo>
                <a:cubicBezTo>
                  <a:pt x="84974" y="77452"/>
                  <a:pt x="109483" y="60114"/>
                  <a:pt x="109483" y="38726"/>
                </a:cubicBezTo>
                <a:cubicBezTo>
                  <a:pt x="109483" y="17339"/>
                  <a:pt x="84974" y="0"/>
                  <a:pt x="54741" y="0"/>
                </a:cubicBezTo>
                <a:close/>
              </a:path>
            </a:pathLst>
          </a:custGeom>
          <a:solidFill>
            <a:srgbClr val="C00000"/>
          </a:solidFill>
          <a:ln w="10914" cap="flat">
            <a:noFill/>
            <a:prstDash val="solid"/>
            <a:miter/>
          </a:ln>
        </p:spPr>
        <p:txBody>
          <a:bodyPr rtlCol="0" anchor="ctr"/>
          <a:lstStyle/>
          <a:p>
            <a:endParaRPr lang="en-IN"/>
          </a:p>
        </p:txBody>
      </p:sp>
      <p:sp>
        <p:nvSpPr>
          <p:cNvPr id="2061" name="Freeform: Shape 2060">
            <a:extLst>
              <a:ext uri="{FF2B5EF4-FFF2-40B4-BE49-F238E27FC236}">
                <a16:creationId xmlns:a16="http://schemas.microsoft.com/office/drawing/2014/main" id="{BEF44FC6-5211-4880-A4F6-7D51CADC5E41}"/>
              </a:ext>
            </a:extLst>
          </p:cNvPr>
          <p:cNvSpPr/>
          <p:nvPr/>
        </p:nvSpPr>
        <p:spPr>
          <a:xfrm>
            <a:off x="2022933" y="5692363"/>
            <a:ext cx="912240" cy="604489"/>
          </a:xfrm>
          <a:custGeom>
            <a:avLst/>
            <a:gdLst>
              <a:gd name="connsiteX0" fmla="*/ 566882 w 821120"/>
              <a:gd name="connsiteY0" fmla="*/ 286585 h 495695"/>
              <a:gd name="connsiteX1" fmla="*/ 457399 w 821120"/>
              <a:gd name="connsiteY1" fmla="*/ 209133 h 495695"/>
              <a:gd name="connsiteX2" fmla="*/ 410541 w 821120"/>
              <a:gd name="connsiteY2" fmla="*/ 209133 h 495695"/>
              <a:gd name="connsiteX3" fmla="*/ 352953 w 821120"/>
              <a:gd name="connsiteY3" fmla="*/ 54847 h 495695"/>
              <a:gd name="connsiteX4" fmla="*/ 342004 w 821120"/>
              <a:gd name="connsiteY4" fmla="*/ 41835 h 495695"/>
              <a:gd name="connsiteX5" fmla="*/ 266571 w 821120"/>
              <a:gd name="connsiteY5" fmla="*/ 7756 h 495695"/>
              <a:gd name="connsiteX6" fmla="*/ 207450 w 821120"/>
              <a:gd name="connsiteY6" fmla="*/ 11 h 495695"/>
              <a:gd name="connsiteX7" fmla="*/ 148329 w 821120"/>
              <a:gd name="connsiteY7" fmla="*/ 6982 h 495695"/>
              <a:gd name="connsiteX8" fmla="*/ 72786 w 821120"/>
              <a:gd name="connsiteY8" fmla="*/ 41061 h 495695"/>
              <a:gd name="connsiteX9" fmla="*/ 61838 w 821120"/>
              <a:gd name="connsiteY9" fmla="*/ 54847 h 495695"/>
              <a:gd name="connsiteX10" fmla="*/ 1075 w 821120"/>
              <a:gd name="connsiteY10" fmla="*/ 217885 h 495695"/>
              <a:gd name="connsiteX11" fmla="*/ 24504 w 821120"/>
              <a:gd name="connsiteY11" fmla="*/ 246232 h 495695"/>
              <a:gd name="connsiteX12" fmla="*/ 32825 w 821120"/>
              <a:gd name="connsiteY12" fmla="*/ 247007 h 495695"/>
              <a:gd name="connsiteX13" fmla="*/ 65123 w 821120"/>
              <a:gd name="connsiteY13" fmla="*/ 229735 h 495695"/>
              <a:gd name="connsiteX14" fmla="*/ 119864 w 821120"/>
              <a:gd name="connsiteY14" fmla="*/ 81801 h 495695"/>
              <a:gd name="connsiteX15" fmla="*/ 119864 w 821120"/>
              <a:gd name="connsiteY15" fmla="*/ 129202 h 495695"/>
              <a:gd name="connsiteX16" fmla="*/ 51547 w 821120"/>
              <a:gd name="connsiteY16" fmla="*/ 309821 h 495695"/>
              <a:gd name="connsiteX17" fmla="*/ 119864 w 821120"/>
              <a:gd name="connsiteY17" fmla="*/ 309821 h 495695"/>
              <a:gd name="connsiteX18" fmla="*/ 119864 w 821120"/>
              <a:gd name="connsiteY18" fmla="*/ 495706 h 495695"/>
              <a:gd name="connsiteX19" fmla="*/ 185554 w 821120"/>
              <a:gd name="connsiteY19" fmla="*/ 495706 h 495695"/>
              <a:gd name="connsiteX20" fmla="*/ 185554 w 821120"/>
              <a:gd name="connsiteY20" fmla="*/ 309821 h 495695"/>
              <a:gd name="connsiteX21" fmla="*/ 229347 w 821120"/>
              <a:gd name="connsiteY21" fmla="*/ 309821 h 495695"/>
              <a:gd name="connsiteX22" fmla="*/ 229347 w 821120"/>
              <a:gd name="connsiteY22" fmla="*/ 495706 h 495695"/>
              <a:gd name="connsiteX23" fmla="*/ 295036 w 821120"/>
              <a:gd name="connsiteY23" fmla="*/ 495706 h 495695"/>
              <a:gd name="connsiteX24" fmla="*/ 295036 w 821120"/>
              <a:gd name="connsiteY24" fmla="*/ 309821 h 495695"/>
              <a:gd name="connsiteX25" fmla="*/ 351529 w 821120"/>
              <a:gd name="connsiteY25" fmla="*/ 309821 h 495695"/>
              <a:gd name="connsiteX26" fmla="*/ 295036 w 821120"/>
              <a:gd name="connsiteY26" fmla="*/ 160415 h 495695"/>
              <a:gd name="connsiteX27" fmla="*/ 295036 w 821120"/>
              <a:gd name="connsiteY27" fmla="*/ 81801 h 495695"/>
              <a:gd name="connsiteX28" fmla="*/ 349778 w 821120"/>
              <a:gd name="connsiteY28" fmla="*/ 229735 h 495695"/>
              <a:gd name="connsiteX29" fmla="*/ 382622 w 821120"/>
              <a:gd name="connsiteY29" fmla="*/ 247007 h 495695"/>
              <a:gd name="connsiteX30" fmla="*/ 390943 w 821120"/>
              <a:gd name="connsiteY30" fmla="*/ 246232 h 495695"/>
              <a:gd name="connsiteX31" fmla="*/ 405285 w 821120"/>
              <a:gd name="connsiteY31" fmla="*/ 240113 h 495695"/>
              <a:gd name="connsiteX32" fmla="*/ 439225 w 821120"/>
              <a:gd name="connsiteY32" fmla="*/ 240113 h 495695"/>
              <a:gd name="connsiteX33" fmla="*/ 504915 w 821120"/>
              <a:gd name="connsiteY33" fmla="*/ 286585 h 495695"/>
              <a:gd name="connsiteX34" fmla="*/ 415467 w 821120"/>
              <a:gd name="connsiteY34" fmla="*/ 286585 h 495695"/>
              <a:gd name="connsiteX35" fmla="*/ 415467 w 821120"/>
              <a:gd name="connsiteY35" fmla="*/ 364037 h 495695"/>
              <a:gd name="connsiteX36" fmla="*/ 470209 w 821120"/>
              <a:gd name="connsiteY36" fmla="*/ 402764 h 495695"/>
              <a:gd name="connsiteX37" fmla="*/ 776760 w 821120"/>
              <a:gd name="connsiteY37" fmla="*/ 402764 h 495695"/>
              <a:gd name="connsiteX38" fmla="*/ 831502 w 821120"/>
              <a:gd name="connsiteY38" fmla="*/ 364037 h 495695"/>
              <a:gd name="connsiteX39" fmla="*/ 831502 w 821120"/>
              <a:gd name="connsiteY39" fmla="*/ 286585 h 49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21120" h="495695">
                <a:moveTo>
                  <a:pt x="566882" y="286585"/>
                </a:moveTo>
                <a:lnTo>
                  <a:pt x="457399" y="209133"/>
                </a:lnTo>
                <a:lnTo>
                  <a:pt x="410541" y="209133"/>
                </a:lnTo>
                <a:lnTo>
                  <a:pt x="352953" y="54847"/>
                </a:lnTo>
                <a:cubicBezTo>
                  <a:pt x="350881" y="49936"/>
                  <a:pt x="347119" y="45466"/>
                  <a:pt x="342004" y="41835"/>
                </a:cubicBezTo>
                <a:cubicBezTo>
                  <a:pt x="321050" y="26392"/>
                  <a:pt x="295190" y="14708"/>
                  <a:pt x="266571" y="7756"/>
                </a:cubicBezTo>
                <a:cubicBezTo>
                  <a:pt x="247780" y="2438"/>
                  <a:pt x="227687" y="-193"/>
                  <a:pt x="207450" y="11"/>
                </a:cubicBezTo>
                <a:cubicBezTo>
                  <a:pt x="187325" y="-69"/>
                  <a:pt x="167330" y="2289"/>
                  <a:pt x="148329" y="6982"/>
                </a:cubicBezTo>
                <a:cubicBezTo>
                  <a:pt x="119543" y="13733"/>
                  <a:pt x="93583" y="25445"/>
                  <a:pt x="72786" y="41061"/>
                </a:cubicBezTo>
                <a:cubicBezTo>
                  <a:pt x="67903" y="45108"/>
                  <a:pt x="64185" y="49792"/>
                  <a:pt x="61838" y="54847"/>
                </a:cubicBezTo>
                <a:lnTo>
                  <a:pt x="1075" y="217885"/>
                </a:lnTo>
                <a:cubicBezTo>
                  <a:pt x="-3507" y="230289"/>
                  <a:pt x="6977" y="242974"/>
                  <a:pt x="24504" y="246232"/>
                </a:cubicBezTo>
                <a:cubicBezTo>
                  <a:pt x="27216" y="246755"/>
                  <a:pt x="30015" y="247016"/>
                  <a:pt x="32825" y="247007"/>
                </a:cubicBezTo>
                <a:cubicBezTo>
                  <a:pt x="47923" y="247186"/>
                  <a:pt x="61249" y="240060"/>
                  <a:pt x="65123" y="229735"/>
                </a:cubicBezTo>
                <a:lnTo>
                  <a:pt x="119864" y="81801"/>
                </a:lnTo>
                <a:lnTo>
                  <a:pt x="119864" y="129202"/>
                </a:lnTo>
                <a:lnTo>
                  <a:pt x="51547" y="309821"/>
                </a:lnTo>
                <a:lnTo>
                  <a:pt x="119864" y="309821"/>
                </a:lnTo>
                <a:lnTo>
                  <a:pt x="119864" y="495706"/>
                </a:lnTo>
                <a:lnTo>
                  <a:pt x="185554" y="495706"/>
                </a:lnTo>
                <a:lnTo>
                  <a:pt x="185554" y="309821"/>
                </a:lnTo>
                <a:lnTo>
                  <a:pt x="229347" y="309821"/>
                </a:lnTo>
                <a:lnTo>
                  <a:pt x="229347" y="495706"/>
                </a:lnTo>
                <a:lnTo>
                  <a:pt x="295036" y="495706"/>
                </a:lnTo>
                <a:lnTo>
                  <a:pt x="295036" y="309821"/>
                </a:lnTo>
                <a:lnTo>
                  <a:pt x="351529" y="309821"/>
                </a:lnTo>
                <a:lnTo>
                  <a:pt x="295036" y="160415"/>
                </a:lnTo>
                <a:lnTo>
                  <a:pt x="295036" y="81801"/>
                </a:lnTo>
                <a:lnTo>
                  <a:pt x="349778" y="229735"/>
                </a:lnTo>
                <a:cubicBezTo>
                  <a:pt x="353698" y="240203"/>
                  <a:pt x="367322" y="247368"/>
                  <a:pt x="382622" y="247007"/>
                </a:cubicBezTo>
                <a:cubicBezTo>
                  <a:pt x="385433" y="247016"/>
                  <a:pt x="388231" y="246755"/>
                  <a:pt x="390943" y="246232"/>
                </a:cubicBezTo>
                <a:cubicBezTo>
                  <a:pt x="396391" y="245104"/>
                  <a:pt x="401332" y="242996"/>
                  <a:pt x="405285" y="240113"/>
                </a:cubicBezTo>
                <a:lnTo>
                  <a:pt x="439225" y="240113"/>
                </a:lnTo>
                <a:lnTo>
                  <a:pt x="504915" y="286585"/>
                </a:lnTo>
                <a:lnTo>
                  <a:pt x="415467" y="286585"/>
                </a:lnTo>
                <a:lnTo>
                  <a:pt x="415467" y="364037"/>
                </a:lnTo>
                <a:cubicBezTo>
                  <a:pt x="415467" y="385425"/>
                  <a:pt x="439976" y="402764"/>
                  <a:pt x="470209" y="402764"/>
                </a:cubicBezTo>
                <a:lnTo>
                  <a:pt x="776760" y="402764"/>
                </a:lnTo>
                <a:cubicBezTo>
                  <a:pt x="806993" y="402764"/>
                  <a:pt x="831502" y="385425"/>
                  <a:pt x="831502" y="364037"/>
                </a:cubicBezTo>
                <a:lnTo>
                  <a:pt x="831502" y="286585"/>
                </a:lnTo>
                <a:close/>
              </a:path>
            </a:pathLst>
          </a:custGeom>
          <a:solidFill>
            <a:srgbClr val="C00000"/>
          </a:solidFill>
          <a:ln w="10914" cap="flat">
            <a:noFill/>
            <a:prstDash val="solid"/>
            <a:miter/>
          </a:ln>
        </p:spPr>
        <p:txBody>
          <a:bodyPr rtlCol="0" anchor="ctr"/>
          <a:lstStyle/>
          <a:p>
            <a:endParaRPr lang="en-IN" dirty="0"/>
          </a:p>
        </p:txBody>
      </p:sp>
      <p:sp>
        <p:nvSpPr>
          <p:cNvPr id="2062" name="Freeform: Shape 2061">
            <a:extLst>
              <a:ext uri="{FF2B5EF4-FFF2-40B4-BE49-F238E27FC236}">
                <a16:creationId xmlns:a16="http://schemas.microsoft.com/office/drawing/2014/main" id="{5D22DACC-4CED-46C1-B2FD-824F55E98A37}"/>
              </a:ext>
            </a:extLst>
          </p:cNvPr>
          <p:cNvSpPr/>
          <p:nvPr/>
        </p:nvSpPr>
        <p:spPr>
          <a:xfrm>
            <a:off x="2657365" y="5876651"/>
            <a:ext cx="197069" cy="141678"/>
          </a:xfrm>
          <a:custGeom>
            <a:avLst/>
            <a:gdLst>
              <a:gd name="connsiteX0" fmla="*/ 0 w 197068"/>
              <a:gd name="connsiteY0" fmla="*/ 119974 h 116178"/>
              <a:gd name="connsiteX1" fmla="*/ 197069 w 197068"/>
              <a:gd name="connsiteY1" fmla="*/ 119974 h 116178"/>
              <a:gd name="connsiteX2" fmla="*/ 27480 w 197068"/>
              <a:gd name="connsiteY2" fmla="*/ 0 h 116178"/>
              <a:gd name="connsiteX3" fmla="*/ 0 w 197068"/>
              <a:gd name="connsiteY3" fmla="*/ 1704 h 116178"/>
            </a:gdLst>
            <a:ahLst/>
            <a:cxnLst>
              <a:cxn ang="0">
                <a:pos x="connsiteX0" y="connsiteY0"/>
              </a:cxn>
              <a:cxn ang="0">
                <a:pos x="connsiteX1" y="connsiteY1"/>
              </a:cxn>
              <a:cxn ang="0">
                <a:pos x="connsiteX2" y="connsiteY2"/>
              </a:cxn>
              <a:cxn ang="0">
                <a:pos x="connsiteX3" y="connsiteY3"/>
              </a:cxn>
            </a:cxnLst>
            <a:rect l="l" t="t" r="r" b="b"/>
            <a:pathLst>
              <a:path w="197068" h="116178">
                <a:moveTo>
                  <a:pt x="0" y="119974"/>
                </a:moveTo>
                <a:lnTo>
                  <a:pt x="197069" y="119974"/>
                </a:lnTo>
                <a:cubicBezTo>
                  <a:pt x="197069" y="53714"/>
                  <a:pt x="121142" y="0"/>
                  <a:pt x="27480" y="0"/>
                </a:cubicBezTo>
                <a:cubicBezTo>
                  <a:pt x="18268" y="19"/>
                  <a:pt x="9076" y="589"/>
                  <a:pt x="0" y="1704"/>
                </a:cubicBezTo>
                <a:close/>
              </a:path>
            </a:pathLst>
          </a:custGeom>
          <a:solidFill>
            <a:srgbClr val="C00000"/>
          </a:solidFill>
          <a:ln w="10914" cap="flat">
            <a:noFill/>
            <a:prstDash val="solid"/>
            <a:miter/>
          </a:ln>
        </p:spPr>
        <p:txBody>
          <a:bodyPr rtlCol="0" anchor="ctr"/>
          <a:lstStyle/>
          <a:p>
            <a:endParaRPr lang="en-IN"/>
          </a:p>
        </p:txBody>
      </p:sp>
      <p:sp>
        <p:nvSpPr>
          <p:cNvPr id="2063" name="Freeform: Shape 2062">
            <a:extLst>
              <a:ext uri="{FF2B5EF4-FFF2-40B4-BE49-F238E27FC236}">
                <a16:creationId xmlns:a16="http://schemas.microsoft.com/office/drawing/2014/main" id="{8A12B301-63A3-4E39-9E80-9DCE2F0610F3}"/>
              </a:ext>
            </a:extLst>
          </p:cNvPr>
          <p:cNvSpPr/>
          <p:nvPr/>
        </p:nvSpPr>
        <p:spPr>
          <a:xfrm>
            <a:off x="2153745" y="5541254"/>
            <a:ext cx="153276" cy="132232"/>
          </a:xfrm>
          <a:custGeom>
            <a:avLst/>
            <a:gdLst>
              <a:gd name="connsiteX0" fmla="*/ 153276 w 153275"/>
              <a:gd name="connsiteY0" fmla="*/ 54217 h 108433"/>
              <a:gd name="connsiteX1" fmla="*/ 76638 w 153275"/>
              <a:gd name="connsiteY1" fmla="*/ 108433 h 108433"/>
              <a:gd name="connsiteX2" fmla="*/ 0 w 153275"/>
              <a:gd name="connsiteY2" fmla="*/ 54217 h 108433"/>
              <a:gd name="connsiteX3" fmla="*/ 76638 w 153275"/>
              <a:gd name="connsiteY3" fmla="*/ 0 h 108433"/>
              <a:gd name="connsiteX4" fmla="*/ 153276 w 153275"/>
              <a:gd name="connsiteY4" fmla="*/ 54217 h 108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75" h="108433">
                <a:moveTo>
                  <a:pt x="153276" y="54217"/>
                </a:moveTo>
                <a:cubicBezTo>
                  <a:pt x="153276" y="84160"/>
                  <a:pt x="118964" y="108433"/>
                  <a:pt x="76638" y="108433"/>
                </a:cubicBezTo>
                <a:cubicBezTo>
                  <a:pt x="34312" y="108433"/>
                  <a:pt x="0" y="84160"/>
                  <a:pt x="0" y="54217"/>
                </a:cubicBezTo>
                <a:cubicBezTo>
                  <a:pt x="0" y="24274"/>
                  <a:pt x="34312" y="0"/>
                  <a:pt x="76638" y="0"/>
                </a:cubicBezTo>
                <a:cubicBezTo>
                  <a:pt x="118964" y="0"/>
                  <a:pt x="153276" y="24274"/>
                  <a:pt x="153276" y="54217"/>
                </a:cubicBezTo>
                <a:close/>
              </a:path>
            </a:pathLst>
          </a:custGeom>
          <a:solidFill>
            <a:srgbClr val="C00000"/>
          </a:solidFill>
          <a:ln w="10914" cap="flat">
            <a:noFill/>
            <a:prstDash val="solid"/>
            <a:miter/>
          </a:ln>
        </p:spPr>
        <p:txBody>
          <a:bodyPr rtlCol="0" anchor="ctr"/>
          <a:lstStyle/>
          <a:p>
            <a:endParaRPr lang="en-IN"/>
          </a:p>
        </p:txBody>
      </p:sp>
      <p:sp>
        <p:nvSpPr>
          <p:cNvPr id="33" name="Oval 32">
            <a:extLst>
              <a:ext uri="{FF2B5EF4-FFF2-40B4-BE49-F238E27FC236}">
                <a16:creationId xmlns:a16="http://schemas.microsoft.com/office/drawing/2014/main" id="{D1EA6D3B-326F-4E64-8140-3BFFC8D009CE}"/>
              </a:ext>
            </a:extLst>
          </p:cNvPr>
          <p:cNvSpPr/>
          <p:nvPr/>
        </p:nvSpPr>
        <p:spPr>
          <a:xfrm>
            <a:off x="8729751" y="2473340"/>
            <a:ext cx="3105633" cy="16647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34" name="Chart 33">
            <a:extLst>
              <a:ext uri="{FF2B5EF4-FFF2-40B4-BE49-F238E27FC236}">
                <a16:creationId xmlns:a16="http://schemas.microsoft.com/office/drawing/2014/main" id="{88D0023C-AFF9-4F46-B653-73118B60D533}"/>
              </a:ext>
            </a:extLst>
          </p:cNvPr>
          <p:cNvGraphicFramePr/>
          <p:nvPr>
            <p:extLst>
              <p:ext uri="{D42A27DB-BD31-4B8C-83A1-F6EECF244321}">
                <p14:modId xmlns:p14="http://schemas.microsoft.com/office/powerpoint/2010/main" val="3930030218"/>
              </p:ext>
            </p:extLst>
          </p:nvPr>
        </p:nvGraphicFramePr>
        <p:xfrm>
          <a:off x="8410386" y="2555378"/>
          <a:ext cx="3424998" cy="3741474"/>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296343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47EFC-B90F-4815-BDF6-4D245DA7D209}"/>
              </a:ext>
            </a:extLst>
          </p:cNvPr>
          <p:cNvSpPr>
            <a:spLocks noGrp="1"/>
          </p:cNvSpPr>
          <p:nvPr>
            <p:ph type="title"/>
          </p:nvPr>
        </p:nvSpPr>
        <p:spPr/>
        <p:txBody>
          <a:bodyPr>
            <a:normAutofit fontScale="90000"/>
          </a:bodyPr>
          <a:lstStyle/>
          <a:p>
            <a:br>
              <a:rPr lang="en-US" dirty="0"/>
            </a:br>
            <a:endParaRPr lang="en-US" dirty="0"/>
          </a:p>
        </p:txBody>
      </p:sp>
      <p:sp>
        <p:nvSpPr>
          <p:cNvPr id="12" name="Rectangle 11">
            <a:extLst>
              <a:ext uri="{FF2B5EF4-FFF2-40B4-BE49-F238E27FC236}">
                <a16:creationId xmlns:a16="http://schemas.microsoft.com/office/drawing/2014/main" id="{0C613BF7-96AD-4C09-B281-21E862022256}"/>
              </a:ext>
            </a:extLst>
          </p:cNvPr>
          <p:cNvSpPr/>
          <p:nvPr/>
        </p:nvSpPr>
        <p:spPr>
          <a:xfrm>
            <a:off x="1834332" y="79802"/>
            <a:ext cx="10001052" cy="830997"/>
          </a:xfrm>
          <a:prstGeom prst="rect">
            <a:avLst/>
          </a:prstGeom>
        </p:spPr>
        <p:txBody>
          <a:bodyPr wrap="square">
            <a:spAutoFit/>
          </a:bodyPr>
          <a:lstStyle/>
          <a:p>
            <a:r>
              <a:rPr lang="en-US" sz="2400" dirty="0">
                <a:solidFill>
                  <a:schemeClr val="accent2"/>
                </a:solidFill>
              </a:rPr>
              <a:t>Financial security improved as the CO strength improved or remained high at both baseline and end-line</a:t>
            </a:r>
          </a:p>
        </p:txBody>
      </p:sp>
      <p:graphicFrame>
        <p:nvGraphicFramePr>
          <p:cNvPr id="17" name="Chart 16">
            <a:extLst>
              <a:ext uri="{FF2B5EF4-FFF2-40B4-BE49-F238E27FC236}">
                <a16:creationId xmlns:a16="http://schemas.microsoft.com/office/drawing/2014/main" id="{951EB344-1005-4A5E-AD4A-34F754B4188D}"/>
              </a:ext>
            </a:extLst>
          </p:cNvPr>
          <p:cNvGraphicFramePr/>
          <p:nvPr>
            <p:extLst>
              <p:ext uri="{D42A27DB-BD31-4B8C-83A1-F6EECF244321}">
                <p14:modId xmlns:p14="http://schemas.microsoft.com/office/powerpoint/2010/main" val="1271070117"/>
              </p:ext>
            </p:extLst>
          </p:nvPr>
        </p:nvGraphicFramePr>
        <p:xfrm>
          <a:off x="846429" y="988515"/>
          <a:ext cx="9762609" cy="3425829"/>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Rounded Corners 26">
            <a:extLst>
              <a:ext uri="{FF2B5EF4-FFF2-40B4-BE49-F238E27FC236}">
                <a16:creationId xmlns:a16="http://schemas.microsoft.com/office/drawing/2014/main" id="{78C95EBE-B1C4-464E-B9E2-DBFF9E1608D7}"/>
              </a:ext>
            </a:extLst>
          </p:cNvPr>
          <p:cNvSpPr/>
          <p:nvPr/>
        </p:nvSpPr>
        <p:spPr>
          <a:xfrm>
            <a:off x="1381897" y="4465236"/>
            <a:ext cx="8529145" cy="568829"/>
          </a:xfrm>
          <a:prstGeom prst="roundRect">
            <a:avLst/>
          </a:prstGeom>
          <a:solidFill>
            <a:schemeClr val="accent2">
              <a:lumMod val="25000"/>
              <a:lumOff val="7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dirty="0">
                <a:solidFill>
                  <a:schemeClr val="tx1"/>
                </a:solidFill>
              </a:rPr>
              <a:t>Improved  vs Declined/Remained low: 1.17 (0.72-1.92)*</a:t>
            </a:r>
          </a:p>
          <a:p>
            <a:pPr algn="ctr"/>
            <a:r>
              <a:rPr lang="en-US" sz="1800" dirty="0">
                <a:solidFill>
                  <a:schemeClr val="tx1"/>
                </a:solidFill>
              </a:rPr>
              <a:t>Remained high vs Declined/Remained low : 2.52 (1.55-4.11)***  </a:t>
            </a:r>
          </a:p>
        </p:txBody>
      </p:sp>
      <p:grpSp>
        <p:nvGrpSpPr>
          <p:cNvPr id="20" name="Group 19">
            <a:extLst>
              <a:ext uri="{FF2B5EF4-FFF2-40B4-BE49-F238E27FC236}">
                <a16:creationId xmlns:a16="http://schemas.microsoft.com/office/drawing/2014/main" id="{36E67D59-1060-43C5-99FB-779F52E83FAA}"/>
              </a:ext>
            </a:extLst>
          </p:cNvPr>
          <p:cNvGrpSpPr/>
          <p:nvPr/>
        </p:nvGrpSpPr>
        <p:grpSpPr>
          <a:xfrm>
            <a:off x="815327" y="5277467"/>
            <a:ext cx="10561346" cy="369332"/>
            <a:chOff x="419835" y="4453631"/>
            <a:chExt cx="10561346" cy="369332"/>
          </a:xfrm>
        </p:grpSpPr>
        <p:grpSp>
          <p:nvGrpSpPr>
            <p:cNvPr id="21" name="Group 20">
              <a:extLst>
                <a:ext uri="{FF2B5EF4-FFF2-40B4-BE49-F238E27FC236}">
                  <a16:creationId xmlns:a16="http://schemas.microsoft.com/office/drawing/2014/main" id="{B964E985-C3C2-466F-BA49-7BD72E1B14B8}"/>
                </a:ext>
              </a:extLst>
            </p:cNvPr>
            <p:cNvGrpSpPr/>
            <p:nvPr/>
          </p:nvGrpSpPr>
          <p:grpSpPr>
            <a:xfrm>
              <a:off x="731521" y="4453631"/>
              <a:ext cx="10249660" cy="369332"/>
              <a:chOff x="2917376" y="4453631"/>
              <a:chExt cx="7214743" cy="369332"/>
            </a:xfrm>
          </p:grpSpPr>
          <p:grpSp>
            <p:nvGrpSpPr>
              <p:cNvPr id="26" name="Group 25">
                <a:extLst>
                  <a:ext uri="{FF2B5EF4-FFF2-40B4-BE49-F238E27FC236}">
                    <a16:creationId xmlns:a16="http://schemas.microsoft.com/office/drawing/2014/main" id="{CF6BB4CD-448C-4607-9B1C-2A439B35B918}"/>
                  </a:ext>
                </a:extLst>
              </p:cNvPr>
              <p:cNvGrpSpPr/>
              <p:nvPr/>
            </p:nvGrpSpPr>
            <p:grpSpPr>
              <a:xfrm>
                <a:off x="2917376" y="4453631"/>
                <a:ext cx="7214743" cy="369332"/>
                <a:chOff x="2380351" y="3456569"/>
                <a:chExt cx="7214743" cy="369332"/>
              </a:xfrm>
            </p:grpSpPr>
            <p:sp>
              <p:nvSpPr>
                <p:cNvPr id="32" name="TextBox 31">
                  <a:extLst>
                    <a:ext uri="{FF2B5EF4-FFF2-40B4-BE49-F238E27FC236}">
                      <a16:creationId xmlns:a16="http://schemas.microsoft.com/office/drawing/2014/main" id="{D7F2B6F8-83AA-4BD5-B6F8-E648675507C8}"/>
                    </a:ext>
                  </a:extLst>
                </p:cNvPr>
                <p:cNvSpPr txBox="1"/>
                <p:nvPr/>
              </p:nvSpPr>
              <p:spPr>
                <a:xfrm>
                  <a:off x="2380351" y="3456569"/>
                  <a:ext cx="7214743" cy="369332"/>
                </a:xfrm>
                <a:prstGeom prst="rect">
                  <a:avLst/>
                </a:prstGeom>
                <a:noFill/>
              </p:spPr>
              <p:txBody>
                <a:bodyPr wrap="square" rtlCol="0">
                  <a:spAutoFit/>
                </a:bodyPr>
                <a:lstStyle/>
                <a:p>
                  <a:r>
                    <a:rPr lang="en-US" dirty="0"/>
                    <a:t>          </a:t>
                  </a:r>
                  <a:r>
                    <a:rPr lang="en-US" sz="1600" dirty="0"/>
                    <a:t>Declined/Remained low CO strength                  Improved CO strength                    Remained high CO strength  </a:t>
                  </a:r>
                </a:p>
              </p:txBody>
            </p:sp>
            <p:cxnSp>
              <p:nvCxnSpPr>
                <p:cNvPr id="33" name="Straight Connector 32">
                  <a:extLst>
                    <a:ext uri="{FF2B5EF4-FFF2-40B4-BE49-F238E27FC236}">
                      <a16:creationId xmlns:a16="http://schemas.microsoft.com/office/drawing/2014/main" id="{D559A362-5E5A-4F21-B755-AB547FC77D69}"/>
                    </a:ext>
                  </a:extLst>
                </p:cNvPr>
                <p:cNvCxnSpPr>
                  <a:cxnSpLocks/>
                </p:cNvCxnSpPr>
                <p:nvPr/>
              </p:nvCxnSpPr>
              <p:spPr>
                <a:xfrm>
                  <a:off x="5098766" y="3661640"/>
                  <a:ext cx="628063" cy="0"/>
                </a:xfrm>
                <a:prstGeom prst="line">
                  <a:avLst/>
                </a:prstGeom>
                <a:ln w="28575"/>
              </p:spPr>
              <p:style>
                <a:lnRef idx="1">
                  <a:schemeClr val="accent2"/>
                </a:lnRef>
                <a:fillRef idx="0">
                  <a:schemeClr val="accent2"/>
                </a:fillRef>
                <a:effectRef idx="0">
                  <a:schemeClr val="accent2"/>
                </a:effectRef>
                <a:fontRef idx="minor">
                  <a:schemeClr val="tx1"/>
                </a:fontRef>
              </p:style>
            </p:cxnSp>
          </p:grpSp>
          <p:cxnSp>
            <p:nvCxnSpPr>
              <p:cNvPr id="31" name="Straight Connector 30">
                <a:extLst>
                  <a:ext uri="{FF2B5EF4-FFF2-40B4-BE49-F238E27FC236}">
                    <a16:creationId xmlns:a16="http://schemas.microsoft.com/office/drawing/2014/main" id="{3D131390-E4F1-4B0F-A6A2-8C92533CB229}"/>
                  </a:ext>
                </a:extLst>
              </p:cNvPr>
              <p:cNvCxnSpPr>
                <a:cxnSpLocks/>
              </p:cNvCxnSpPr>
              <p:nvPr/>
            </p:nvCxnSpPr>
            <p:spPr>
              <a:xfrm>
                <a:off x="7639959" y="4713509"/>
                <a:ext cx="628063" cy="0"/>
              </a:xfrm>
              <a:prstGeom prst="line">
                <a:avLst/>
              </a:prstGeom>
              <a:ln w="28575">
                <a:solidFill>
                  <a:srgbClr val="00B050"/>
                </a:solidFill>
              </a:ln>
            </p:spPr>
            <p:style>
              <a:lnRef idx="1">
                <a:schemeClr val="accent2"/>
              </a:lnRef>
              <a:fillRef idx="0">
                <a:schemeClr val="accent2"/>
              </a:fillRef>
              <a:effectRef idx="0">
                <a:schemeClr val="accent2"/>
              </a:effectRef>
              <a:fontRef idx="minor">
                <a:schemeClr val="tx1"/>
              </a:fontRef>
            </p:style>
          </p:cxnSp>
        </p:grpSp>
        <p:cxnSp>
          <p:nvCxnSpPr>
            <p:cNvPr id="23" name="Straight Connector 22">
              <a:extLst>
                <a:ext uri="{FF2B5EF4-FFF2-40B4-BE49-F238E27FC236}">
                  <a16:creationId xmlns:a16="http://schemas.microsoft.com/office/drawing/2014/main" id="{3EC0A20E-710B-4857-8E47-B200CCFF2CC0}"/>
                </a:ext>
              </a:extLst>
            </p:cNvPr>
            <p:cNvCxnSpPr>
              <a:cxnSpLocks/>
            </p:cNvCxnSpPr>
            <p:nvPr/>
          </p:nvCxnSpPr>
          <p:spPr>
            <a:xfrm>
              <a:off x="419835" y="4657522"/>
              <a:ext cx="892261" cy="0"/>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504698513"/>
      </p:ext>
    </p:extLst>
  </p:cSld>
  <p:clrMapOvr>
    <a:masterClrMapping/>
  </p:clrMapOvr>
</p:sld>
</file>

<file path=ppt/theme/theme1.xml><?xml version="1.0" encoding="utf-8"?>
<a:theme xmlns:a="http://schemas.openxmlformats.org/drawingml/2006/main" name="PC tempalate">
  <a:themeElements>
    <a:clrScheme name="NEW POPCOUNCIL">
      <a:dk1>
        <a:srgbClr val="333333"/>
      </a:dk1>
      <a:lt1>
        <a:srgbClr val="FFFFFF"/>
      </a:lt1>
      <a:dk2>
        <a:srgbClr val="333333"/>
      </a:dk2>
      <a:lt2>
        <a:srgbClr val="FFFFFF"/>
      </a:lt2>
      <a:accent1>
        <a:srgbClr val="6CC04A"/>
      </a:accent1>
      <a:accent2>
        <a:srgbClr val="033C5A"/>
      </a:accent2>
      <a:accent3>
        <a:srgbClr val="818284"/>
      </a:accent3>
      <a:accent4>
        <a:srgbClr val="00A7E0"/>
      </a:accent4>
      <a:accent5>
        <a:srgbClr val="F47B1F"/>
      </a:accent5>
      <a:accent6>
        <a:srgbClr val="A8D597"/>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solidFill>
      </a:spPr>
      <a:bodyPr rtlCol="0" anchor="ctr"/>
      <a:lstStyle>
        <a:defPPr algn="ctr">
          <a:defRPr sz="2400" dirty="0" smtClean="0"/>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theme>
</file>

<file path=ppt/theme/theme2.xml><?xml version="1.0" encoding="utf-8"?>
<a:theme xmlns:a="http://schemas.openxmlformats.org/drawingml/2006/main" name="Dark background (Presenta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verview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pyright and permiss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3">
    <wetp:webextensionref xmlns:r="http://schemas.openxmlformats.org/officeDocument/2006/relationships" r:id="rId1"/>
  </wetp:taskpane>
  <wetp:taskpane dockstate="right" visibility="0" width="525" row="4">
    <wetp:webextensionref xmlns:r="http://schemas.openxmlformats.org/officeDocument/2006/relationships" r:id="rId2"/>
  </wetp:taskpane>
  <wetp:taskpane dockstate="right" visibility="0" width="525" row="5">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90E6D645-1407-4145-AE1F-B835F7DE56FA}">
  <we:reference id="wa104380506" version="1.3.0.0" store="en-US"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7B016119-CC17-420C-A4EE-DDC12B474886}">
  <we:reference id="wa104380605" version="1.0.0.0" store="en-US"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A748EAB1-309A-4EED-8206-3F76CA72A00D}">
  <we:reference id="wa104380602" version="2.0.0.8"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PC tempalate</Template>
  <TotalTime>11978</TotalTime>
  <Words>1067</Words>
  <Application>Microsoft Office PowerPoint</Application>
  <PresentationFormat>Widescreen</PresentationFormat>
  <Paragraphs>210</Paragraphs>
  <Slides>13</Slides>
  <Notes>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vt:i4>
      </vt:variant>
    </vt:vector>
  </HeadingPairs>
  <TitlesOfParts>
    <vt:vector size="25" baseType="lpstr">
      <vt:lpstr>Adobe Garamond Pro</vt:lpstr>
      <vt:lpstr>Arial</vt:lpstr>
      <vt:lpstr>Calibri</vt:lpstr>
      <vt:lpstr>Courier New</vt:lpstr>
      <vt:lpstr>Franklin Gothic Book</vt:lpstr>
      <vt:lpstr>Franklin Gothic Medium</vt:lpstr>
      <vt:lpstr>Times New Roman</vt:lpstr>
      <vt:lpstr>Wingdings</vt:lpstr>
      <vt:lpstr>PC tempalate</vt:lpstr>
      <vt:lpstr>Dark background (Presentations)</vt:lpstr>
      <vt:lpstr>Overview slides</vt:lpstr>
      <vt:lpstr>Copyright and permissions</vt:lpstr>
      <vt:lpstr>Assessing the role of COMMUNITY--led organizations on the financial and emotional well-being of FEMALE SEX WORKERS: EVIDENCE from the AVAHAN project in India</vt:lpstr>
      <vt:lpstr>Journey of Avahan program (2003-17)</vt:lpstr>
      <vt:lpstr>Avahan 3 program model</vt:lpstr>
      <vt:lpstr>Key question</vt:lpstr>
      <vt:lpstr>Data and Methods</vt:lpstr>
      <vt:lpstr>Average age is 35 years  Most of the FSWs are currently married, literate, mobile for sex work and primarily soliciting clients from homes</vt:lpstr>
      <vt:lpstr> </vt:lpstr>
      <vt:lpstr> </vt:lpstr>
      <vt:lpstr> </vt:lpstr>
      <vt:lpstr>Enhanced financial security empowered female sex workers </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FINDINGS FROM RH STUDY</dc:title>
  <dc:creator>Mahapatra, Bidhubhusan</dc:creator>
  <cp:lastModifiedBy>Sangram Kishor Patel</cp:lastModifiedBy>
  <cp:revision>2035</cp:revision>
  <cp:lastPrinted>2019-07-18T09:54:52Z</cp:lastPrinted>
  <dcterms:created xsi:type="dcterms:W3CDTF">2017-08-19T15:18:55Z</dcterms:created>
  <dcterms:modified xsi:type="dcterms:W3CDTF">2019-07-22T03:28:10Z</dcterms:modified>
</cp:coreProperties>
</file>